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39" r:id="rId4"/>
  </p:sldMasterIdLst>
  <p:notesMasterIdLst>
    <p:notesMasterId r:id="rId15"/>
  </p:notesMasterIdLst>
  <p:handoutMasterIdLst>
    <p:handoutMasterId r:id="rId16"/>
  </p:handoutMasterIdLst>
  <p:sldIdLst>
    <p:sldId id="256" r:id="rId5"/>
    <p:sldId id="545" r:id="rId6"/>
    <p:sldId id="537" r:id="rId7"/>
    <p:sldId id="543" r:id="rId8"/>
    <p:sldId id="550" r:id="rId9"/>
    <p:sldId id="547" r:id="rId10"/>
    <p:sldId id="551" r:id="rId11"/>
    <p:sldId id="557" r:id="rId12"/>
    <p:sldId id="558" r:id="rId13"/>
    <p:sldId id="559" r:id="rId14"/>
  </p:sldIdLst>
  <p:sldSz cx="12192000" cy="68580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  <a:srgbClr val="FFFFFF"/>
    <a:srgbClr val="F47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24" autoAdjust="0"/>
  </p:normalViewPr>
  <p:slideViewPr>
    <p:cSldViewPr>
      <p:cViewPr varScale="1">
        <p:scale>
          <a:sx n="52" d="100"/>
          <a:sy n="52" d="100"/>
        </p:scale>
        <p:origin x="96" y="3240"/>
      </p:cViewPr>
      <p:guideLst>
        <p:guide orient="horz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40" d="100"/>
          <a:sy n="140" d="100"/>
        </p:scale>
        <p:origin x="138" y="10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1ADF2C-6646-4487-B36D-8013932CB3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93E11-FA4C-4C6A-9143-0A357AFE94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F3B2441-8FB9-4743-8E68-A7DDA50AC73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0E32C-2ADE-42BA-9B73-6F0D0ECC71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6A959-B4F3-4E74-8D51-39BE396DAF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E6872A-10FC-4D2F-8D4E-3D609BD5B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64B08F-11CF-4AA1-9D43-FFA1ACC965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EF360-6C70-49FA-A310-4633A9C5545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BF8358-EB0C-44EF-9057-FF31C91A1E19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5FF559-D105-4826-9149-A1403E2EE4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90926A-AB14-41EA-9AA6-B6C7286CC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D8C90-73E6-41B2-AD0D-75CD750CBD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2834F-5D29-4BAB-8559-FAAABC1B2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C13805-A2C6-41A0-A93B-9AF69990E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E25520BC-5F71-4BDD-9098-C992F06F3A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D33D0B22-FB81-48C1-BB03-061FCD4A01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84C11142-6C00-4E70-9CB0-BF1A0719A2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584B49-C5AC-4845-B3F3-B688B7410F08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15AB2-EC5C-43B0-87A5-C422AF65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048B-36A0-4376-9AA1-FCE29AF6E5E7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BCB02-6C45-4134-90EE-EFD32056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758E2-CA6E-4C1E-95CC-7319F323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0B8FB-9FED-41C8-BE1D-6293EEC1E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18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B1DDE-989B-4ABB-B9AC-AB811830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1F5C-A573-4D50-8E89-010A9F58B24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590C-3DE4-4885-AE8A-9DB1362E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89D22-D3C6-49FA-97E2-E4B313DD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0CF28-56EC-4A6A-B090-DB75ADCC6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05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491D7-232D-4116-94FA-182D14A2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3BF66-B36F-4D47-860D-F8AB3F9F1831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1464-4B2E-44C4-9FA3-88B6F899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E78CA-D232-4766-AC1E-04791860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92E0A-2EBE-40F6-9760-B4D26E363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444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05055-088B-4619-9DEF-3B46C60F0C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6316344-2E38-4794-8D5A-11683D934A9C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F9E5F-65C3-468D-B368-E85F24C8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25774-FC82-4975-A8C2-8016421B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8D6882D-7E15-4E7D-9AC2-691C3166F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074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F74DD-B567-42E4-AA3B-725BA53D12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5D424F9C-BB31-41B6-83AF-9EA5E2CABB85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86719-368F-40C5-A9CE-DA5645DE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E4882-CD3F-4DAC-860C-CAFB4C59B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6843025-8F1E-4D32-B5EC-642D9DB0E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986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FBF24-280C-4E4D-9951-D50B7B41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AF94D0CE-B834-4CD6-B280-5815FC523101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DF89-CD27-4308-86DF-5B3D48388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3A194-4700-4D51-A257-8E601A001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48A56A3-196B-4480-9A66-6B8F7D1CEE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066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E0EA0-2F85-402C-8BD1-388D1B97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A697D46-7B60-4F09-9F30-F4AA720B96C4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9C7AE-69A7-4287-B67C-623972695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A7EA4-191E-4A41-BE66-7FA5A7C8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FB93267-286C-4975-B7BB-AEE81C5D6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59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0303A0-E5EC-49E6-9BD7-28C4A0D86B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D2DC5A6C-220F-48A9-BC55-E3B78A390CF2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AE1E31-9C8F-4DA1-88F3-8286D09B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56D5D-C41A-4DA6-8084-BA6A6B72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37CBBAC-D1C1-4465-8169-E249FEF1F2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053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B05BC9-5B96-403D-8004-573EF33A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2722047-7E25-47A0-A875-A8BED884444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2C218-9A03-4D7F-9461-5FC15253B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737AD-9BFD-4DCA-A5A9-3335A93D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F312A04-7C38-4284-BC2B-8A720392D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49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59A37-DB09-4738-B04E-F33ECCD8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DD8E04E-F7DE-415D-8524-DCB9B0C8C530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4E549E-CD82-428D-8EF7-C32CF452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80EB2-A09C-4BE8-96CC-6DB54EF2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FCCD2B8-6CAC-41E9-902D-276D3C4E7B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277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C2695-591B-43D7-959D-EF1541ADB4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24977DF-324E-4830-BC0D-8948AA4F0F03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FFDF8-1C00-4178-8D7D-9148101D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1A5CA-77EC-41C3-AA91-ABE5ADA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5AD75A0-265F-487C-A341-18A9BB9AE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46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8B66-B4D8-4A7A-BDEC-66301FAE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3C56-2AD5-4054-974A-0C3A185AE4C3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B54E0-90B3-441A-91A4-F58501D9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FA5C-1357-411B-9053-0BA43118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28796-A6AB-4B83-AEA4-1D41D788F6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329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C55D1-83BD-419E-9192-B67D9296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C3DB5F5-5B87-4321-A034-4B4B05F2B706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359B1-01D1-491E-A811-85FDD22F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A9CC5-F593-4C37-8C4A-84B7ACB3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C169808-7257-49B9-8971-3392D696A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108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F7AD0-2459-4825-9E6A-3B458626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D1C44558-58A7-4413-8A8E-A50516B3F7AC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42C1D-66D3-4F27-80CE-359280D0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41D5E-B3C6-45BF-9A57-D0257A4B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19850E1-4248-4B39-96B5-C5D958F6F8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487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CA50B-0C49-4864-978F-EAFC0D1A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6C8E576-05E5-4EAC-B906-CC9E0988CD85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56A5E-5A71-4F4C-B62C-82474DEA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7BB2-BEFF-406E-973D-E925F97A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C19A0B6-75F5-432E-A55C-FD0D6D8F2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65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9A41B-3A16-447C-8DF3-F67489DA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DB13EF95-CFD2-433A-B82C-280DCBD2A97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44C91-FB9F-49C7-B95E-9E824885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97D66-3A9C-4632-B143-32D38AEB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040267B-FA46-48EC-9766-7B3066CFE6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644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4220D-5185-4052-9096-5442AF521F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E5BB2403-5E88-4C90-90D2-5E7B15DD498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44C39-A490-41E4-8C83-9D871503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BD1AD-876B-4BC0-BA6A-3A698776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7B9D772-FE85-45F4-832A-B6541A3CC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6492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427AD-EE80-478A-94DC-AF454EE2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090B1AE-37CB-4E60-A698-C1B5E626D1F5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EA099-8118-40C4-A017-3821D038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95FF8-3263-4E6F-82E1-9BA4E8C2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8F7F882-0C7C-49B8-B890-9F1CD0A05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236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385DA-858A-4373-973F-D2A9F680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BA255D2-A455-463E-91F4-18FB88128EF3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E9908-2E7E-4606-ACDC-2611926D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D5C78-6839-45CC-89C6-01B75021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3785F3D-AB3A-4BA7-A856-8B18938E1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5945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6F999F-9C7A-4DE9-B5A6-474AA41D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93634AF0-62F5-4338-A7DA-3C13615A0210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9FE846-DC24-445F-B762-17931B2A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A53321-906D-44A7-BB14-CB20357DC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917DF4A-8BF6-40B0-A94C-5580E580E5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7417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E5C2B6-AC1B-4B87-8866-545D8005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774F8EC-DD2B-43B6-8AE3-82AF73414FC3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461D9-E25E-4C26-8C2C-D4FF5613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C9F3AF-7E46-4963-BE4F-379DB752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DCF54F9-8A5F-42D3-87A5-2C54B517D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889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3F48A4-8BAF-460C-81ED-02CC19DFCA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9E943ABE-063C-470B-BF70-B0C0408A5807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149EA-42E1-4E84-8EB2-F9A52D14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027FA-2113-4264-9ECA-9BF3A828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9F8D986-7078-4900-9D57-4F245D905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71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CE113-B0BE-48AA-BF22-F7E26C3F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9811-18EA-4A27-B134-5D50DFF85BE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713A-E4BF-462D-8AC4-BBD8092A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2E593-402B-4A99-8F97-7640E0E1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DCE8-2A74-4C7D-962E-941CCCB4FF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146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793A8-3043-407D-8FE8-B11CE71E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24B58D7-29AA-4246-BF9A-70F028F8445D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137-86C8-4A7E-816F-272CF874C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AA710-5F63-4D93-B42C-1713B990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EC727F6-DE94-4682-9727-50C6067B7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0118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CEB35-E72C-4897-A914-0CE56DEE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EF3A129-8746-42EF-A802-20A5CC6671D6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6097A-28CD-4DC1-A7E1-C79ECC58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849FE-A7AD-4094-ADFB-A8AC5E40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8C883CE-2D35-4C19-B12A-8509C3C7CF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1157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FAF26-2A60-407E-A9D5-CDF67F91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64D26ABA-D44F-4CE8-8DDC-419FC830A50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D4BC1-0B78-4082-A53D-B0F70BA7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D397F-9202-4CBC-A4B9-0D83DA04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4444DA92-0F3B-4895-8624-B81D36192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9571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5BD2C-FF43-4F60-BF5C-6B57668E94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8AEDB65-D989-4517-A438-9EF7298F5B3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7FA3-0CDC-4B41-AFF0-CBAB41AA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587E2-AAB0-4E26-966F-A71844C8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4D57165-5CA6-477A-9711-41A5D8272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248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6D034-15E6-4880-9A25-5925C7B8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54A60D0-3361-4E4E-9745-0B66C288000F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16DD2-BBC9-48A9-B320-39CC2459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B5E08-87B7-427F-BFC0-318083AC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F08956E-E845-4E7B-938A-3E1DC11B4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0752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806E0-9A29-4C67-B82D-79C77573E0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D2ACD989-4D20-469B-B625-996298E383A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A5591-567D-4CB8-92A3-229E110A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FE7D1-EAC7-4C9D-A093-7BDD1561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764BF55-8230-4952-8882-F64D27292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1998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64739-FAEE-4125-BEF2-7CB68479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5359887-8F0B-4861-A643-B45734FFCEF5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4DD68-A6C6-4E0E-BC6F-BCE877CC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8515D-887D-4F5D-9C53-1C52E562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9FCBF62-9533-4821-9F7C-95BF7E247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5814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F8E24-01C1-4B81-B1B6-671ACC64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0F31AF1-9F81-4733-B5B1-0FFFCDD86C5E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E2ADA-99E9-4E38-9201-04AFD59A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8B8F4-6947-4624-9A18-9D04907A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17803007-D1CD-42DE-A43B-6089E455F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502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1E1FA4-EB0F-4FC2-B85A-DFFDD47EE7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D711435-DCF5-4BC0-B507-E5EC87F2C09E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A48C1-27F5-4331-9E31-0674A4AD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0F2332-D4AC-419F-89E3-29C06927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10DA2F9-130F-4973-B5FE-EB06A2AA5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013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D87E4-7D4A-46C9-AEF4-39584C1D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A80B31E7-94DD-4FA1-93F9-1756D4AE896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B3C93-5D7B-4147-B658-37B0762E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54A56-51F6-4405-B968-5F697D03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608A6DB-FC80-4EEF-943E-89C158AA3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22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089DB7-EECA-4D0D-A310-9A8C67A0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FD4E7-D96C-4B1E-9D5E-4D054BA4653F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B0A98-945E-4A9C-A677-569EE913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F48B9F-C866-42D5-86A3-121CB9FF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7781F-22C3-46F6-BA2D-EE32AC5B86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626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4EBA0-CA23-4191-A73E-BA4762A9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6C24165-BB9F-4D79-8D4E-741C658DC6E0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6254ED-2528-47D6-8196-7804644F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8CC7D-A3AA-405C-B857-D88377A3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E61AD5C-D66C-4D59-907E-013566CEB8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6030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B2313-9CAC-4369-A78A-8D46F542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E000FA8-E5E8-4F1E-9599-0B320BD8B204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8F2D0-CCD7-4A21-BFD7-9836C28C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06B90-BDA7-4621-94CA-F19960A6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1FBC4A58-A5D8-41E8-BA21-B96A835BE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7421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0D83C-AC56-4F1A-B54C-B6C51940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105BBB6-B0BB-4129-BE4B-35A1FA9C65BA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63651-7C6A-44AA-A533-4DB9D536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1B219-2D57-4FBF-993E-89A21EB2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C142869D-E228-4404-8313-33418DD2E2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3713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DC14D-07F3-46B8-9A5C-026E497EFF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1E53F5DF-826C-469A-8E40-6AB8A6626773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AFE3B-5B1B-46D1-A284-4AAD34C2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CD07C-88AE-49F9-9342-3D3DD2EB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4A31DFA-3E92-4F7F-9063-51D609B83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2498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A8BB6-FC7A-4E8C-9B6C-9F8163E7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6956E677-B420-4523-B421-9F36C9B220C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69ECF-78DA-49D0-8FFC-E14F46C9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33031-288C-46EE-BE5D-956EE538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CE4075A-1F66-4096-ABAC-9D3E1B088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71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49CFEA8-9A1F-41BC-A843-01484CA6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E783-41DB-40EC-BCC9-25159FA693B6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08B0F2-8811-4507-834E-2D8CAE23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719B55-8030-4B20-94D8-2B810BFD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3376-3065-4E16-9F3F-47AEDFA1C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56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1248346-E004-4649-AD1B-759C770A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8377-941B-4B64-B930-C71167F78765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9227C3E-39B5-44D3-B475-CDFF373B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2C5F58-75F8-4A21-9F32-D025B28E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8F67-247D-4F4A-A850-824E72DAC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5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403113-AB7F-48A3-A3C1-C823D364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A43C-AF65-40CB-B164-23E4F706CF78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D77E83E-1D3B-4119-B9D5-42A68AAA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7C6203-3AC2-4D9D-BF6D-5EA6336A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23A6-0E43-4647-99EE-2F6245EFF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36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DBEB9C-9AFC-4092-B680-AEB3D2DB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CF28-DB06-4C46-8380-76F9A969A43C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A06FD1-A3C2-4CB0-A9E5-55E4721D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AB105C-904A-4874-AB1F-D453B83E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CA3C4-9BA1-4F11-A0BC-0835995C2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75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77D957-4574-4C6D-ADD2-76ABB2FAA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831E-CF21-496E-8FA8-1F5BBCBA8AC2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20F6F8-FF4A-4A98-83C2-60F72D31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F2D5B8-5058-449E-BB79-2B1C2CB92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97D24-8D89-47D1-8B1E-E6DF98D48C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3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C39D8-85EE-48F0-9681-5402DBF50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EE126-C179-4FA0-921C-1C5D0D041DCF}" type="datetimeFigureOut">
              <a:rPr lang="en-US"/>
              <a:pPr>
                <a:defRPr/>
              </a:pPr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13EDB-87E6-455C-9CED-3B11892E7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72346-7E29-4075-B3A3-65BC474F6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94B74F-D71C-4BC3-8E68-3C16FAA7D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F530E1FA-8E14-4C71-9102-8DAB9D9A5EE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C3EDDAB-B0CE-4BC3-90A6-449E0E31B12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D63084-F092-489A-8D8A-7D3961EF6C19}"/>
              </a:ext>
            </a:extLst>
          </p:cNvPr>
          <p:cNvCxnSpPr/>
          <p:nvPr userDrawn="1"/>
        </p:nvCxnSpPr>
        <p:spPr>
          <a:xfrm>
            <a:off x="457200" y="457200"/>
            <a:ext cx="112776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13">
            <a:extLst>
              <a:ext uri="{FF2B5EF4-FFF2-40B4-BE49-F238E27FC236}">
                <a16:creationId xmlns:a16="http://schemas.microsoft.com/office/drawing/2014/main" id="{4B997D0D-0E5F-45AE-9C05-EF0315EA10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1219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A695FF00-2D90-4205-AE38-79728E186000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3124200" y="1806575"/>
            <a:ext cx="67818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3000" dirty="0">
                <a:solidFill>
                  <a:schemeClr val="bg1"/>
                </a:solidFill>
                <a:latin typeface="Helvetica" panose="020B0604020202020204" pitchFamily="34" charset="0"/>
              </a:rPr>
              <a:t>Property (C1 &amp; A2)</a:t>
            </a:r>
            <a:br>
              <a:rPr lang="en-US" altLang="en-US" sz="3000" dirty="0">
                <a:solidFill>
                  <a:schemeClr val="bg1"/>
                </a:solidFill>
                <a:latin typeface="Helvetica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Helvetica" panose="020B0604020202020204" pitchFamily="34" charset="0"/>
              </a:rPr>
              <a:t>Professor Schnably</a:t>
            </a:r>
            <a:br>
              <a:rPr lang="en-US" altLang="en-US" sz="2400" dirty="0">
                <a:solidFill>
                  <a:schemeClr val="bg1"/>
                </a:solidFill>
                <a:latin typeface="Helvetica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Helvetica" panose="020B0604020202020204" pitchFamily="34" charset="0"/>
              </a:rPr>
              <a:t>Fall 2024</a:t>
            </a:r>
          </a:p>
        </p:txBody>
      </p:sp>
      <p:sp>
        <p:nvSpPr>
          <p:cNvPr id="37891" name="Subtitle 2">
            <a:extLst>
              <a:ext uri="{FF2B5EF4-FFF2-40B4-BE49-F238E27FC236}">
                <a16:creationId xmlns:a16="http://schemas.microsoft.com/office/drawing/2014/main" id="{C76881A4-F014-4FAC-8D2A-85254B147A1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00400" y="3733800"/>
            <a:ext cx="6705600" cy="129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charset="0"/>
              <a:buNone/>
              <a:defRPr/>
            </a:pPr>
            <a:r>
              <a:rPr lang="en-US" sz="3000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</a:rPr>
              <a:t>Caveat Emptor &amp; Duty to Disclose</a:t>
            </a:r>
          </a:p>
          <a:p>
            <a:pPr algn="l" eaLnBrk="1" hangingPunct="1">
              <a:buFont typeface="Arial" charset="0"/>
              <a:buNone/>
              <a:defRPr/>
            </a:pPr>
            <a:endParaRPr lang="en-US" sz="3000" dirty="0">
              <a:solidFill>
                <a:schemeClr val="bg1">
                  <a:lumMod val="65000"/>
                </a:schemeClr>
              </a:solidFill>
              <a:latin typeface="Helvetica" pitchFamily="34" charset="0"/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sz="3000" dirty="0">
              <a:solidFill>
                <a:schemeClr val="bg1">
                  <a:lumMod val="65000"/>
                </a:schemeClr>
              </a:solidFill>
              <a:latin typeface="Helvetica" pitchFamily="34" charset="0"/>
            </a:endParaRPr>
          </a:p>
        </p:txBody>
      </p:sp>
      <p:sp>
        <p:nvSpPr>
          <p:cNvPr id="39940" name="Subtitle 2">
            <a:extLst>
              <a:ext uri="{FF2B5EF4-FFF2-40B4-BE49-F238E27FC236}">
                <a16:creationId xmlns:a16="http://schemas.microsoft.com/office/drawing/2014/main" id="{2546D74B-8429-4FA3-9072-50FD43BBC05E}"/>
              </a:ext>
            </a:extLst>
          </p:cNvPr>
          <p:cNvSpPr txBox="1">
            <a:spLocks/>
          </p:cNvSpPr>
          <p:nvPr/>
        </p:nvSpPr>
        <p:spPr bwMode="auto">
          <a:xfrm>
            <a:off x="2781300" y="5867400"/>
            <a:ext cx="662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6786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the Status of CE in a D2D State?</a:t>
            </a:r>
          </a:p>
          <a:p>
            <a:pPr>
              <a:spcAft>
                <a:spcPts val="1200"/>
              </a:spcAft>
            </a:pPr>
            <a:r>
              <a:rPr lang="en-US" sz="3800" dirty="0">
                <a:solidFill>
                  <a:srgbClr val="F4732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Commercial property: CE typically applies</a:t>
            </a:r>
          </a:p>
          <a:p>
            <a:pPr lvl="2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Seller has no duty to disclose</a:t>
            </a: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Liability for Lying</a:t>
            </a:r>
            <a:endParaRPr lang="en-US" sz="3800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Liability for Active Concealment</a:t>
            </a: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Liability for Partial Disclosure</a:t>
            </a:r>
          </a:p>
          <a:p>
            <a:pPr lvl="1" indent="-1371600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  <a:p>
            <a:pPr lvl="1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  <a:p>
            <a:pPr lvl="2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4794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457200"/>
            <a:ext cx="11582400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Caveat Emptor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Basic rule: no obligation to disclose defects or other factors that might affect the value of the real property being sold.</a:t>
            </a:r>
          </a:p>
          <a:p>
            <a:pPr algn="l"/>
            <a:endParaRPr lang="en-US" sz="4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Caveat Emptor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Vision: 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Market Transactions: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No ethical/moral duty owed to other party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Avoid litigation (does it really?)</a:t>
            </a:r>
            <a:endParaRPr lang="en-US" sz="40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4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Caveat Emptor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Elements of liability for lying: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False statement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Of Fact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Seller knows it to be false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Fact is material (objective/subjective)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Intended to induce reliance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Injury to buyer in reliance on it</a:t>
            </a:r>
          </a:p>
        </p:txBody>
      </p:sp>
    </p:spTree>
    <p:extLst>
      <p:ext uri="{BB962C8B-B14F-4D97-AF65-F5344CB8AC3E}">
        <p14:creationId xmlns:p14="http://schemas.microsoft.com/office/powerpoint/2010/main" val="345086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Caveat Emptor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Other bases for liability: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Partial disclosure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Active concealment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Ghosts/</a:t>
            </a:r>
            <a:r>
              <a:rPr lang="en-US" sz="40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Stambovsky</a:t>
            </a: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 (NY)?</a:t>
            </a:r>
          </a:p>
        </p:txBody>
      </p:sp>
    </p:spTree>
    <p:extLst>
      <p:ext uri="{BB962C8B-B14F-4D97-AF65-F5344CB8AC3E}">
        <p14:creationId xmlns:p14="http://schemas.microsoft.com/office/powerpoint/2010/main" val="216446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Duty to Disclose</a:t>
            </a:r>
          </a:p>
          <a:p>
            <a:pPr algn="l"/>
            <a:endParaRPr lang="en-US" sz="4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Vision: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Unethical not to disclose known defects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Costs seller nothing to disclose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Verdana" panose="020B0604030504040204" pitchFamily="34" charset="0"/>
              </a:rPr>
              <a:t>Market efficiency – full information </a:t>
            </a:r>
            <a:r>
              <a:rPr lang="en-US" sz="4000">
                <a:solidFill>
                  <a:srgbClr val="000000"/>
                </a:solidFill>
                <a:latin typeface="Verdana" panose="020B0604030504040204" pitchFamily="34" charset="0"/>
              </a:rPr>
              <a:t>in transactions</a:t>
            </a:r>
            <a:endParaRPr lang="en-US" sz="4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Duty to Disclose</a:t>
            </a:r>
          </a:p>
          <a:p>
            <a:pPr algn="l">
              <a:spcAft>
                <a:spcPts val="600"/>
              </a:spcAft>
            </a:pPr>
            <a:r>
              <a:rPr lang="en-US" sz="3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Elements: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Fact / Defect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Material (objective/subjective)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Seller knows it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000000"/>
                </a:solidFill>
                <a:latin typeface="Verdana" panose="020B0604030504040204" pitchFamily="34" charset="0"/>
              </a:rPr>
              <a:t>Not</a:t>
            </a: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 “should have known”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Doesn’t disclose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Not in fact known to buyer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Not readily observable (To whom? Ordinary buyer? Professional inspector?)</a:t>
            </a:r>
          </a:p>
        </p:txBody>
      </p:sp>
    </p:spTree>
    <p:extLst>
      <p:ext uri="{BB962C8B-B14F-4D97-AF65-F5344CB8AC3E}">
        <p14:creationId xmlns:p14="http://schemas.microsoft.com/office/powerpoint/2010/main" val="194881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 v. D2D Comparison</a:t>
            </a:r>
          </a:p>
          <a:p>
            <a:pPr algn="l">
              <a:spcAft>
                <a:spcPts val="600"/>
              </a:spcAft>
            </a:pPr>
            <a:r>
              <a:rPr lang="en-US" sz="3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CE Elements as changed:</a:t>
            </a:r>
          </a:p>
          <a:p>
            <a:pPr lvl="1"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  <a:latin typeface="Verdana" panose="020B0604030504040204" pitchFamily="34" charset="0"/>
              </a:rPr>
              <a:t>      </a:t>
            </a:r>
            <a:r>
              <a:rPr lang="en-US" sz="2600" dirty="0">
                <a:solidFill>
                  <a:srgbClr val="000000"/>
                </a:solidFill>
                <a:latin typeface="Verdana" panose="020B0604030504040204" pitchFamily="34" charset="0"/>
              </a:rPr>
              <a:t>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ame in both; </a:t>
            </a:r>
            <a:r>
              <a:rPr lang="en-US" sz="2600" b="0" i="0" strike="sng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CE but not D2D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; </a:t>
            </a:r>
            <a:r>
              <a:rPr lang="en-US" sz="2600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in D2D but not CE</a:t>
            </a:r>
            <a:endParaRPr lang="en-US" sz="2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strike="sngStrike" dirty="0">
                <a:solidFill>
                  <a:srgbClr val="000000"/>
                </a:solidFill>
                <a:latin typeface="Verdana" panose="020B0604030504040204" pitchFamily="34" charset="0"/>
              </a:rPr>
              <a:t>False statement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strike="sngStrike" dirty="0">
                <a:solidFill>
                  <a:srgbClr val="000000"/>
                </a:solidFill>
                <a:latin typeface="Verdana" panose="020B0604030504040204" pitchFamily="34" charset="0"/>
              </a:rPr>
              <a:t>Of</a:t>
            </a:r>
            <a:r>
              <a:rPr lang="en-US" sz="3400" dirty="0">
                <a:solidFill>
                  <a:srgbClr val="000000"/>
                </a:solidFill>
                <a:latin typeface="Verdana" panose="020B0604030504040204" pitchFamily="34" charset="0"/>
              </a:rPr>
              <a:t> Fact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Verdana" panose="020B0604030504040204" pitchFamily="34" charset="0"/>
              </a:rPr>
              <a:t>Seller knows </a:t>
            </a:r>
            <a:r>
              <a:rPr lang="en-US" sz="3400" strike="sngStrike" dirty="0">
                <a:solidFill>
                  <a:srgbClr val="000000"/>
                </a:solidFill>
                <a:latin typeface="Verdana" panose="020B0604030504040204" pitchFamily="34" charset="0"/>
              </a:rPr>
              <a:t>to be false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Verdana" panose="020B0604030504040204" pitchFamily="34" charset="0"/>
              </a:rPr>
              <a:t>Fact is material (objective/subjective)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u="sng" dirty="0">
                <a:solidFill>
                  <a:srgbClr val="FF0000"/>
                </a:solidFill>
                <a:latin typeface="Verdana" panose="020B0604030504040204" pitchFamily="34" charset="0"/>
              </a:rPr>
              <a:t>Not disclosed by seller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strike="sngStrike" dirty="0">
                <a:solidFill>
                  <a:srgbClr val="000000"/>
                </a:solidFill>
                <a:latin typeface="Verdana" panose="020B0604030504040204" pitchFamily="34" charset="0"/>
              </a:rPr>
              <a:t>Intended to induce reliance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Verdana" panose="020B0604030504040204" pitchFamily="34" charset="0"/>
              </a:rPr>
              <a:t>(i.e., no state of mind requirement)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Verdana" panose="020B0604030504040204" pitchFamily="34" charset="0"/>
              </a:rPr>
              <a:t>Injury to buyer in reliance on it</a:t>
            </a:r>
          </a:p>
        </p:txBody>
      </p:sp>
      <p:pic>
        <p:nvPicPr>
          <p:cNvPr id="8" name="Graphic 7" descr="Key with solid fill">
            <a:extLst>
              <a:ext uri="{FF2B5EF4-FFF2-40B4-BE49-F238E27FC236}">
                <a16:creationId xmlns:a16="http://schemas.microsoft.com/office/drawing/2014/main" id="{41699F26-273C-5FD2-4051-5BE0D5743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" y="14478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E612F7-2582-4C94-95A6-9928388EC19B}"/>
              </a:ext>
            </a:extLst>
          </p:cNvPr>
          <p:cNvSpPr txBox="1"/>
          <p:nvPr/>
        </p:nvSpPr>
        <p:spPr>
          <a:xfrm>
            <a:off x="304800" y="381000"/>
            <a:ext cx="115824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the Status of CE in a D2D State?</a:t>
            </a:r>
          </a:p>
          <a:p>
            <a:pPr>
              <a:spcAft>
                <a:spcPts val="1200"/>
              </a:spcAft>
            </a:pPr>
            <a:r>
              <a:rPr lang="en-US" sz="3800" dirty="0">
                <a:solidFill>
                  <a:srgbClr val="F4732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Residential property:</a:t>
            </a:r>
          </a:p>
          <a:p>
            <a:pPr lvl="2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Seller has no duty to disclose</a:t>
            </a: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Liability for Lying</a:t>
            </a:r>
            <a:endParaRPr lang="en-US" sz="3800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28700" lvl="1" indent="-5715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Liability for Active Concealment</a:t>
            </a:r>
          </a:p>
          <a:p>
            <a:pPr lvl="1" indent="-1371600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    Liability for Partial Disclosure </a:t>
            </a:r>
          </a:p>
          <a:p>
            <a:pPr lvl="1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(full disclosure required)</a:t>
            </a:r>
          </a:p>
          <a:p>
            <a:pPr lvl="1" indent="-1371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spcAft>
                <a:spcPts val="600"/>
              </a:spcAft>
            </a:pPr>
            <a:r>
              <a:rPr lang="en-US" sz="3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E887E659-A985-EBC3-CFA4-3B5BA2F38265}"/>
              </a:ext>
            </a:extLst>
          </p:cNvPr>
          <p:cNvSpPr/>
          <p:nvPr/>
        </p:nvSpPr>
        <p:spPr>
          <a:xfrm>
            <a:off x="803988" y="1868233"/>
            <a:ext cx="533400" cy="6799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2E7ED1B2-8AA9-90D0-8B4B-E7BA43D2B3C5}"/>
              </a:ext>
            </a:extLst>
          </p:cNvPr>
          <p:cNvSpPr/>
          <p:nvPr/>
        </p:nvSpPr>
        <p:spPr>
          <a:xfrm>
            <a:off x="803988" y="3847018"/>
            <a:ext cx="533400" cy="6799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21876"/>
      </p:ext>
    </p:extLst>
  </p:cSld>
  <p:clrMapOvr>
    <a:masterClrMapping/>
  </p:clrMapOvr>
</p:sld>
</file>

<file path=ppt/theme/theme1.xml><?xml version="1.0" encoding="utf-8"?>
<a:theme xmlns:a="http://schemas.openxmlformats.org/drawingml/2006/main" name="UM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M 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M Template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12960</TotalTime>
  <Words>343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</vt:lpstr>
      <vt:lpstr>Verdana</vt:lpstr>
      <vt:lpstr>Wingdings</vt:lpstr>
      <vt:lpstr>UM Template</vt:lpstr>
      <vt:lpstr>UM Template 2</vt:lpstr>
      <vt:lpstr>UM Template 3</vt:lpstr>
      <vt:lpstr>BLANK1</vt:lpstr>
      <vt:lpstr>Property (C1 &amp; A2) Professor Schnably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k.corrales</dc:creator>
  <cp:lastModifiedBy>Schnably, Stephen J.</cp:lastModifiedBy>
  <cp:revision>405</cp:revision>
  <cp:lastPrinted>2020-08-27T17:14:59Z</cp:lastPrinted>
  <dcterms:created xsi:type="dcterms:W3CDTF">2009-06-09T16:07:11Z</dcterms:created>
  <dcterms:modified xsi:type="dcterms:W3CDTF">2024-09-17T12:53:49Z</dcterms:modified>
</cp:coreProperties>
</file>