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739" r:id="rId4"/>
    <p:sldMasterId id="2147484136" r:id="rId5"/>
    <p:sldMasterId id="2147484148" r:id="rId6"/>
    <p:sldMasterId id="2147484160" r:id="rId7"/>
    <p:sldMasterId id="2147484172" r:id="rId8"/>
  </p:sldMasterIdLst>
  <p:notesMasterIdLst>
    <p:notesMasterId r:id="rId73"/>
  </p:notesMasterIdLst>
  <p:handoutMasterIdLst>
    <p:handoutMasterId r:id="rId74"/>
  </p:handoutMasterIdLst>
  <p:sldIdLst>
    <p:sldId id="256" r:id="rId9"/>
    <p:sldId id="351" r:id="rId10"/>
    <p:sldId id="2189" r:id="rId11"/>
    <p:sldId id="2124" r:id="rId12"/>
    <p:sldId id="2135" r:id="rId13"/>
    <p:sldId id="2136" r:id="rId14"/>
    <p:sldId id="2139" r:id="rId15"/>
    <p:sldId id="2140" r:id="rId16"/>
    <p:sldId id="2142" r:id="rId17"/>
    <p:sldId id="2141" r:id="rId18"/>
    <p:sldId id="2143" r:id="rId19"/>
    <p:sldId id="2137" r:id="rId20"/>
    <p:sldId id="2138" r:id="rId21"/>
    <p:sldId id="2144" r:id="rId22"/>
    <p:sldId id="2163" r:id="rId23"/>
    <p:sldId id="2145" r:id="rId24"/>
    <p:sldId id="2146" r:id="rId25"/>
    <p:sldId id="2148" r:id="rId26"/>
    <p:sldId id="2165" r:id="rId27"/>
    <p:sldId id="2147" r:id="rId28"/>
    <p:sldId id="2149" r:id="rId29"/>
    <p:sldId id="2157" r:id="rId30"/>
    <p:sldId id="2158" r:id="rId31"/>
    <p:sldId id="2159" r:id="rId32"/>
    <p:sldId id="2153" r:id="rId33"/>
    <p:sldId id="2154" r:id="rId34"/>
    <p:sldId id="2156" r:id="rId35"/>
    <p:sldId id="2160" r:id="rId36"/>
    <p:sldId id="2161" r:id="rId37"/>
    <p:sldId id="2162" r:id="rId38"/>
    <p:sldId id="2164" r:id="rId39"/>
    <p:sldId id="2166" r:id="rId40"/>
    <p:sldId id="2167" r:id="rId41"/>
    <p:sldId id="2168" r:id="rId42"/>
    <p:sldId id="2169" r:id="rId43"/>
    <p:sldId id="2170" r:id="rId44"/>
    <p:sldId id="2171" r:id="rId45"/>
    <p:sldId id="2172" r:id="rId46"/>
    <p:sldId id="2173" r:id="rId47"/>
    <p:sldId id="2196" r:id="rId48"/>
    <p:sldId id="2197" r:id="rId49"/>
    <p:sldId id="2198" r:id="rId50"/>
    <p:sldId id="2199" r:id="rId51"/>
    <p:sldId id="2174" r:id="rId52"/>
    <p:sldId id="2175" r:id="rId53"/>
    <p:sldId id="2176" r:id="rId54"/>
    <p:sldId id="2177" r:id="rId55"/>
    <p:sldId id="2178" r:id="rId56"/>
    <p:sldId id="2179" r:id="rId57"/>
    <p:sldId id="2180" r:id="rId58"/>
    <p:sldId id="2181" r:id="rId59"/>
    <p:sldId id="2182" r:id="rId60"/>
    <p:sldId id="2183" r:id="rId61"/>
    <p:sldId id="2184" r:id="rId62"/>
    <p:sldId id="2185" r:id="rId63"/>
    <p:sldId id="2186" r:id="rId64"/>
    <p:sldId id="2187" r:id="rId65"/>
    <p:sldId id="2188" r:id="rId66"/>
    <p:sldId id="2190" r:id="rId67"/>
    <p:sldId id="2191" r:id="rId68"/>
    <p:sldId id="2192" r:id="rId69"/>
    <p:sldId id="2193" r:id="rId70"/>
    <p:sldId id="2194" r:id="rId71"/>
    <p:sldId id="2195" r:id="rId72"/>
  </p:sldIdLst>
  <p:sldSz cx="12192000" cy="6858000"/>
  <p:notesSz cx="6950075" cy="9236075"/>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15:clr>
            <a:srgbClr val="A4A3A4"/>
          </p15:clr>
        </p15:guide>
        <p15:guide id="2" pos="268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F30"/>
    <a:srgbClr val="F37320"/>
    <a:srgbClr val="F47321"/>
    <a:srgbClr val="E9EDF4"/>
    <a:srgbClr val="D0D8E8"/>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86424" autoAdjust="0"/>
  </p:normalViewPr>
  <p:slideViewPr>
    <p:cSldViewPr>
      <p:cViewPr varScale="1">
        <p:scale>
          <a:sx n="36" d="100"/>
          <a:sy n="36" d="100"/>
        </p:scale>
        <p:origin x="78" y="3474"/>
      </p:cViewPr>
      <p:guideLst>
        <p:guide orient="horz"/>
        <p:guide pos="268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140" d="100"/>
          <a:sy n="140" d="100"/>
        </p:scale>
        <p:origin x="138" y="103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slide" Target="slides/slide34.xml"/><Relationship Id="rId47" Type="http://schemas.openxmlformats.org/officeDocument/2006/relationships/slide" Target="slides/slide39.xml"/><Relationship Id="rId50" Type="http://schemas.openxmlformats.org/officeDocument/2006/relationships/slide" Target="slides/slide42.xml"/><Relationship Id="rId55" Type="http://schemas.openxmlformats.org/officeDocument/2006/relationships/slide" Target="slides/slide47.xml"/><Relationship Id="rId63" Type="http://schemas.openxmlformats.org/officeDocument/2006/relationships/slide" Target="slides/slide55.xml"/><Relationship Id="rId68" Type="http://schemas.openxmlformats.org/officeDocument/2006/relationships/slide" Target="slides/slide60.xml"/><Relationship Id="rId76" Type="http://schemas.openxmlformats.org/officeDocument/2006/relationships/viewProps" Target="viewProps.xml"/><Relationship Id="rId7" Type="http://schemas.openxmlformats.org/officeDocument/2006/relationships/slideMaster" Target="slideMasters/slideMaster7.xml"/><Relationship Id="rId71" Type="http://schemas.openxmlformats.org/officeDocument/2006/relationships/slide" Target="slides/slide63.xml"/><Relationship Id="rId2" Type="http://schemas.openxmlformats.org/officeDocument/2006/relationships/slideMaster" Target="slideMasters/slideMaster2.xml"/><Relationship Id="rId16" Type="http://schemas.openxmlformats.org/officeDocument/2006/relationships/slide" Target="slides/slide8.xml"/><Relationship Id="rId29" Type="http://schemas.openxmlformats.org/officeDocument/2006/relationships/slide" Target="slides/slide21.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slide" Target="slides/slide37.xml"/><Relationship Id="rId53" Type="http://schemas.openxmlformats.org/officeDocument/2006/relationships/slide" Target="slides/slide45.xml"/><Relationship Id="rId58" Type="http://schemas.openxmlformats.org/officeDocument/2006/relationships/slide" Target="slides/slide50.xml"/><Relationship Id="rId66" Type="http://schemas.openxmlformats.org/officeDocument/2006/relationships/slide" Target="slides/slide58.xml"/><Relationship Id="rId74" Type="http://schemas.openxmlformats.org/officeDocument/2006/relationships/handoutMaster" Target="handoutMasters/handoutMaster1.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49" Type="http://schemas.openxmlformats.org/officeDocument/2006/relationships/slide" Target="slides/slide41.xml"/><Relationship Id="rId57" Type="http://schemas.openxmlformats.org/officeDocument/2006/relationships/slide" Target="slides/slide49.xml"/><Relationship Id="rId61" Type="http://schemas.openxmlformats.org/officeDocument/2006/relationships/slide" Target="slides/slide53.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slide" Target="slides/slide36.xml"/><Relationship Id="rId52" Type="http://schemas.openxmlformats.org/officeDocument/2006/relationships/slide" Target="slides/slide44.xml"/><Relationship Id="rId60" Type="http://schemas.openxmlformats.org/officeDocument/2006/relationships/slide" Target="slides/slide52.xml"/><Relationship Id="rId65" Type="http://schemas.openxmlformats.org/officeDocument/2006/relationships/slide" Target="slides/slide57.xml"/><Relationship Id="rId73" Type="http://schemas.openxmlformats.org/officeDocument/2006/relationships/notesMaster" Target="notesMasters/notesMaster1.xml"/><Relationship Id="rId78"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slide" Target="slides/slide35.xml"/><Relationship Id="rId48" Type="http://schemas.openxmlformats.org/officeDocument/2006/relationships/slide" Target="slides/slide40.xml"/><Relationship Id="rId56" Type="http://schemas.openxmlformats.org/officeDocument/2006/relationships/slide" Target="slides/slide48.xml"/><Relationship Id="rId64" Type="http://schemas.openxmlformats.org/officeDocument/2006/relationships/slide" Target="slides/slide56.xml"/><Relationship Id="rId69" Type="http://schemas.openxmlformats.org/officeDocument/2006/relationships/slide" Target="slides/slide61.xml"/><Relationship Id="rId77" Type="http://schemas.openxmlformats.org/officeDocument/2006/relationships/theme" Target="theme/theme1.xml"/><Relationship Id="rId8" Type="http://schemas.openxmlformats.org/officeDocument/2006/relationships/slideMaster" Target="slideMasters/slideMaster8.xml"/><Relationship Id="rId51" Type="http://schemas.openxmlformats.org/officeDocument/2006/relationships/slide" Target="slides/slide43.xml"/><Relationship Id="rId72" Type="http://schemas.openxmlformats.org/officeDocument/2006/relationships/slide" Target="slides/slide64.xml"/><Relationship Id="rId3" Type="http://schemas.openxmlformats.org/officeDocument/2006/relationships/slideMaster" Target="slideMasters/slideMaster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slide" Target="slides/slide38.xml"/><Relationship Id="rId59" Type="http://schemas.openxmlformats.org/officeDocument/2006/relationships/slide" Target="slides/slide51.xml"/><Relationship Id="rId67" Type="http://schemas.openxmlformats.org/officeDocument/2006/relationships/slide" Target="slides/slide59.xml"/><Relationship Id="rId20" Type="http://schemas.openxmlformats.org/officeDocument/2006/relationships/slide" Target="slides/slide12.xml"/><Relationship Id="rId41" Type="http://schemas.openxmlformats.org/officeDocument/2006/relationships/slide" Target="slides/slide33.xml"/><Relationship Id="rId54" Type="http://schemas.openxmlformats.org/officeDocument/2006/relationships/slide" Target="slides/slide46.xml"/><Relationship Id="rId62" Type="http://schemas.openxmlformats.org/officeDocument/2006/relationships/slide" Target="slides/slide54.xml"/><Relationship Id="rId70" Type="http://schemas.openxmlformats.org/officeDocument/2006/relationships/slide" Target="slides/slide62.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A1ADF2C-6646-4487-B36D-8013932CB31C}"/>
              </a:ext>
            </a:extLst>
          </p:cNvPr>
          <p:cNvSpPr>
            <a:spLocks noGrp="1"/>
          </p:cNvSpPr>
          <p:nvPr>
            <p:ph type="hdr" sz="quarter"/>
          </p:nvPr>
        </p:nvSpPr>
        <p:spPr>
          <a:xfrm>
            <a:off x="0" y="0"/>
            <a:ext cx="3011488" cy="463550"/>
          </a:xfrm>
          <a:prstGeom prst="rect">
            <a:avLst/>
          </a:prstGeom>
        </p:spPr>
        <p:txBody>
          <a:bodyPr vert="horz" lIns="92492" tIns="46246" rIns="92492" bIns="46246"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D6293E11-FA4C-4C6A-9143-0A357AFE948D}"/>
              </a:ext>
            </a:extLst>
          </p:cNvPr>
          <p:cNvSpPr>
            <a:spLocks noGrp="1"/>
          </p:cNvSpPr>
          <p:nvPr>
            <p:ph type="dt" sz="quarter" idx="1"/>
          </p:nvPr>
        </p:nvSpPr>
        <p:spPr>
          <a:xfrm>
            <a:off x="3937000" y="0"/>
            <a:ext cx="3011488" cy="463550"/>
          </a:xfrm>
          <a:prstGeom prst="rect">
            <a:avLst/>
          </a:prstGeom>
        </p:spPr>
        <p:txBody>
          <a:bodyPr vert="horz" lIns="92492" tIns="46246" rIns="92492" bIns="46246" rtlCol="0"/>
          <a:lstStyle>
            <a:lvl1pPr algn="r" eaLnBrk="1" hangingPunct="1">
              <a:defRPr sz="1200">
                <a:latin typeface="Arial" charset="0"/>
              </a:defRPr>
            </a:lvl1pPr>
          </a:lstStyle>
          <a:p>
            <a:pPr>
              <a:defRPr/>
            </a:pPr>
            <a:fld id="{5F3B2441-8FB9-4743-8E68-A7DDA50AC73A}" type="datetimeFigureOut">
              <a:rPr lang="en-US"/>
              <a:pPr>
                <a:defRPr/>
              </a:pPr>
              <a:t>10/26/2025</a:t>
            </a:fld>
            <a:endParaRPr lang="en-US"/>
          </a:p>
        </p:txBody>
      </p:sp>
      <p:sp>
        <p:nvSpPr>
          <p:cNvPr id="4" name="Footer Placeholder 3">
            <a:extLst>
              <a:ext uri="{FF2B5EF4-FFF2-40B4-BE49-F238E27FC236}">
                <a16:creationId xmlns:a16="http://schemas.microsoft.com/office/drawing/2014/main" id="{A650E32C-2ADE-42BA-9B73-6F0D0ECC7140}"/>
              </a:ext>
            </a:extLst>
          </p:cNvPr>
          <p:cNvSpPr>
            <a:spLocks noGrp="1"/>
          </p:cNvSpPr>
          <p:nvPr>
            <p:ph type="ftr" sz="quarter" idx="2"/>
          </p:nvPr>
        </p:nvSpPr>
        <p:spPr>
          <a:xfrm>
            <a:off x="0" y="8772525"/>
            <a:ext cx="3011488" cy="463550"/>
          </a:xfrm>
          <a:prstGeom prst="rect">
            <a:avLst/>
          </a:prstGeom>
        </p:spPr>
        <p:txBody>
          <a:bodyPr vert="horz" lIns="92492" tIns="46246" rIns="92492" bIns="46246" rtlCol="0" anchor="b"/>
          <a:lstStyle>
            <a:lvl1pPr algn="l" eaLnBrk="1" hangingPunct="1">
              <a:defRPr sz="1200">
                <a:latin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8156A959-B4F3-4E74-8D51-39BE396DAF82}"/>
              </a:ext>
            </a:extLst>
          </p:cNvPr>
          <p:cNvSpPr>
            <a:spLocks noGrp="1"/>
          </p:cNvSpPr>
          <p:nvPr>
            <p:ph type="sldNum" sz="quarter" idx="3"/>
          </p:nvPr>
        </p:nvSpPr>
        <p:spPr>
          <a:xfrm>
            <a:off x="3937000" y="8772525"/>
            <a:ext cx="3011488" cy="463550"/>
          </a:xfrm>
          <a:prstGeom prst="rect">
            <a:avLst/>
          </a:prstGeom>
        </p:spPr>
        <p:txBody>
          <a:bodyPr vert="horz" wrap="square" lIns="92492" tIns="46246" rIns="92492" bIns="46246" numCol="1" anchor="b" anchorCtr="0" compatLnSpc="1">
            <a:prstTxWarp prst="textNoShape">
              <a:avLst/>
            </a:prstTxWarp>
          </a:bodyPr>
          <a:lstStyle>
            <a:lvl1pPr algn="r" eaLnBrk="1" hangingPunct="1">
              <a:defRPr sz="1200" smtClean="0"/>
            </a:lvl1pPr>
          </a:lstStyle>
          <a:p>
            <a:pPr>
              <a:defRPr/>
            </a:pPr>
            <a:fld id="{83E6872A-10FC-4D2F-8D4E-3D609BD5BD5F}"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364B08F-11CF-4AA1-9D43-FFA1ACC965FC}"/>
              </a:ext>
            </a:extLst>
          </p:cNvPr>
          <p:cNvSpPr>
            <a:spLocks noGrp="1"/>
          </p:cNvSpPr>
          <p:nvPr>
            <p:ph type="hdr" sz="quarter"/>
          </p:nvPr>
        </p:nvSpPr>
        <p:spPr>
          <a:xfrm>
            <a:off x="0" y="0"/>
            <a:ext cx="3011488" cy="461963"/>
          </a:xfrm>
          <a:prstGeom prst="rect">
            <a:avLst/>
          </a:prstGeom>
        </p:spPr>
        <p:txBody>
          <a:bodyPr vert="horz" lIns="92492" tIns="46246" rIns="92492" bIns="46246"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311EF360-6C70-49FA-A310-4633A9C5545E}"/>
              </a:ext>
            </a:extLst>
          </p:cNvPr>
          <p:cNvSpPr>
            <a:spLocks noGrp="1"/>
          </p:cNvSpPr>
          <p:nvPr>
            <p:ph type="dt" idx="1"/>
          </p:nvPr>
        </p:nvSpPr>
        <p:spPr>
          <a:xfrm>
            <a:off x="3937000" y="0"/>
            <a:ext cx="3011488" cy="461963"/>
          </a:xfrm>
          <a:prstGeom prst="rect">
            <a:avLst/>
          </a:prstGeom>
        </p:spPr>
        <p:txBody>
          <a:bodyPr vert="horz" lIns="92492" tIns="46246" rIns="92492" bIns="46246" rtlCol="0"/>
          <a:lstStyle>
            <a:lvl1pPr algn="r" eaLnBrk="1" fontAlgn="auto" hangingPunct="1">
              <a:spcBef>
                <a:spcPts val="0"/>
              </a:spcBef>
              <a:spcAft>
                <a:spcPts val="0"/>
              </a:spcAft>
              <a:defRPr sz="1200">
                <a:latin typeface="+mn-lt"/>
              </a:defRPr>
            </a:lvl1pPr>
          </a:lstStyle>
          <a:p>
            <a:pPr>
              <a:defRPr/>
            </a:pPr>
            <a:fld id="{27BF8358-EB0C-44EF-9057-FF31C91A1E19}" type="datetimeFigureOut">
              <a:rPr lang="en-US"/>
              <a:pPr>
                <a:defRPr/>
              </a:pPr>
              <a:t>10/26/2025</a:t>
            </a:fld>
            <a:endParaRPr lang="en-US"/>
          </a:p>
        </p:txBody>
      </p:sp>
      <p:sp>
        <p:nvSpPr>
          <p:cNvPr id="4" name="Slide Image Placeholder 3">
            <a:extLst>
              <a:ext uri="{FF2B5EF4-FFF2-40B4-BE49-F238E27FC236}">
                <a16:creationId xmlns:a16="http://schemas.microsoft.com/office/drawing/2014/main" id="{5F5FF559-D105-4826-9149-A1403E2EE4B7}"/>
              </a:ext>
            </a:extLst>
          </p:cNvPr>
          <p:cNvSpPr>
            <a:spLocks noGrp="1" noRot="1" noChangeAspect="1"/>
          </p:cNvSpPr>
          <p:nvPr>
            <p:ph type="sldImg" idx="2"/>
          </p:nvPr>
        </p:nvSpPr>
        <p:spPr>
          <a:xfrm>
            <a:off x="395288" y="692150"/>
            <a:ext cx="6159500" cy="3463925"/>
          </a:xfrm>
          <a:prstGeom prst="rect">
            <a:avLst/>
          </a:prstGeom>
          <a:noFill/>
          <a:ln w="12700">
            <a:solidFill>
              <a:prstClr val="black"/>
            </a:solidFill>
          </a:ln>
        </p:spPr>
        <p:txBody>
          <a:bodyPr vert="horz" lIns="92492" tIns="46246" rIns="92492" bIns="46246" rtlCol="0" anchor="ctr"/>
          <a:lstStyle/>
          <a:p>
            <a:pPr lvl="0"/>
            <a:endParaRPr lang="en-US" noProof="0"/>
          </a:p>
        </p:txBody>
      </p:sp>
      <p:sp>
        <p:nvSpPr>
          <p:cNvPr id="5" name="Notes Placeholder 4">
            <a:extLst>
              <a:ext uri="{FF2B5EF4-FFF2-40B4-BE49-F238E27FC236}">
                <a16:creationId xmlns:a16="http://schemas.microsoft.com/office/drawing/2014/main" id="{7F90926A-AB14-41EA-9AA6-B6C7286CC567}"/>
              </a:ext>
            </a:extLst>
          </p:cNvPr>
          <p:cNvSpPr>
            <a:spLocks noGrp="1"/>
          </p:cNvSpPr>
          <p:nvPr>
            <p:ph type="body" sz="quarter" idx="3"/>
          </p:nvPr>
        </p:nvSpPr>
        <p:spPr>
          <a:xfrm>
            <a:off x="695325" y="4387850"/>
            <a:ext cx="5559425" cy="4156075"/>
          </a:xfrm>
          <a:prstGeom prst="rect">
            <a:avLst/>
          </a:prstGeom>
        </p:spPr>
        <p:txBody>
          <a:bodyPr vert="horz" lIns="92492" tIns="46246" rIns="92492" bIns="46246"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E16D8C90-73E6-41B2-AD0D-75CD750CBD39}"/>
              </a:ext>
            </a:extLst>
          </p:cNvPr>
          <p:cNvSpPr>
            <a:spLocks noGrp="1"/>
          </p:cNvSpPr>
          <p:nvPr>
            <p:ph type="ftr" sz="quarter" idx="4"/>
          </p:nvPr>
        </p:nvSpPr>
        <p:spPr>
          <a:xfrm>
            <a:off x="0" y="8772525"/>
            <a:ext cx="3011488" cy="461963"/>
          </a:xfrm>
          <a:prstGeom prst="rect">
            <a:avLst/>
          </a:prstGeom>
        </p:spPr>
        <p:txBody>
          <a:bodyPr vert="horz" lIns="92492" tIns="46246" rIns="92492" bIns="46246"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3A02834F-5D29-4BAB-8559-FAAABC1B2E0C}"/>
              </a:ext>
            </a:extLst>
          </p:cNvPr>
          <p:cNvSpPr>
            <a:spLocks noGrp="1"/>
          </p:cNvSpPr>
          <p:nvPr>
            <p:ph type="sldNum" sz="quarter" idx="5"/>
          </p:nvPr>
        </p:nvSpPr>
        <p:spPr>
          <a:xfrm>
            <a:off x="3937000" y="8772525"/>
            <a:ext cx="3011488" cy="461963"/>
          </a:xfrm>
          <a:prstGeom prst="rect">
            <a:avLst/>
          </a:prstGeom>
        </p:spPr>
        <p:txBody>
          <a:bodyPr vert="horz" wrap="square" lIns="92492" tIns="46246" rIns="92492" bIns="46246"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0AC13805-A2C6-41A0-A93B-9AF69990E25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E25520BC-5F71-4BDD-9098-C992F06F3A3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a:extLst>
              <a:ext uri="{FF2B5EF4-FFF2-40B4-BE49-F238E27FC236}">
                <a16:creationId xmlns:a16="http://schemas.microsoft.com/office/drawing/2014/main" id="{D33D0B22-FB81-48C1-BB03-061FCD4A019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0964" name="Slide Number Placeholder 3">
            <a:extLst>
              <a:ext uri="{FF2B5EF4-FFF2-40B4-BE49-F238E27FC236}">
                <a16:creationId xmlns:a16="http://schemas.microsoft.com/office/drawing/2014/main" id="{84C11142-6C00-4E70-9CB0-BF1A0719A23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D584B49-C5AC-4845-B3F3-B688B7410F08}" type="slidenum">
              <a:rPr lang="en-US" altLang="en-US"/>
              <a:pPr>
                <a:spcBef>
                  <a:spcPct val="0"/>
                </a:spcBef>
              </a:pPr>
              <a:t>1</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65AF70-8E39-C2CA-8ABC-7A4CC4315991}"/>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376446A6-DEE8-81D3-B3A2-77E19282EB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B69FBAD4-97C7-F807-9411-B0DC607B718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6AEABA8F-51DE-72DB-590E-1E0BDC1A8EB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10</a:t>
            </a:fld>
            <a:endParaRPr lang="en-US" altLang="en-US"/>
          </a:p>
        </p:txBody>
      </p:sp>
    </p:spTree>
    <p:extLst>
      <p:ext uri="{BB962C8B-B14F-4D97-AF65-F5344CB8AC3E}">
        <p14:creationId xmlns:p14="http://schemas.microsoft.com/office/powerpoint/2010/main" val="42556936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03852E-E7F9-4C69-F88A-0432513A60C0}"/>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265D8842-D2BE-E5C4-3DEB-5FA24EFF69F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82A6FB14-8307-2B42-00F1-65CEC03A35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76BC4E61-EC3E-4CC5-2143-D73572B8665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11</a:t>
            </a:fld>
            <a:endParaRPr lang="en-US" altLang="en-US"/>
          </a:p>
        </p:txBody>
      </p:sp>
    </p:spTree>
    <p:extLst>
      <p:ext uri="{BB962C8B-B14F-4D97-AF65-F5344CB8AC3E}">
        <p14:creationId xmlns:p14="http://schemas.microsoft.com/office/powerpoint/2010/main" val="38005275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C71DAA-75C7-7B5A-8BFA-69D9E6052939}"/>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6BAF20CA-A7C4-F9CE-4D1E-759154E4086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546BD2D1-3C1C-B58C-8A28-08F55C7E847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E7CFBAC4-B822-16D2-7A0E-89576C7A2C5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12</a:t>
            </a:fld>
            <a:endParaRPr lang="en-US" altLang="en-US"/>
          </a:p>
        </p:txBody>
      </p:sp>
    </p:spTree>
    <p:extLst>
      <p:ext uri="{BB962C8B-B14F-4D97-AF65-F5344CB8AC3E}">
        <p14:creationId xmlns:p14="http://schemas.microsoft.com/office/powerpoint/2010/main" val="24692237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FA4BC5-383D-EF48-FEA4-78D0394A597D}"/>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D5DD0745-9CC8-D2B7-0285-A19B1B39DB2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9A1CB011-C2F5-CB07-EC5F-E9C15D0886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55E29BC6-F954-3E76-4271-21D3A9B5D36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13</a:t>
            </a:fld>
            <a:endParaRPr lang="en-US" altLang="en-US"/>
          </a:p>
        </p:txBody>
      </p:sp>
    </p:spTree>
    <p:extLst>
      <p:ext uri="{BB962C8B-B14F-4D97-AF65-F5344CB8AC3E}">
        <p14:creationId xmlns:p14="http://schemas.microsoft.com/office/powerpoint/2010/main" val="1480260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C321B0-93A6-A1E1-ACFE-C8CE1AEFFDD4}"/>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B2F44E1B-24B0-71E7-FAE4-0DF5785EE17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CACDE480-916C-B62C-CA06-26E35496526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D0D184E4-FCCE-09E4-FA3D-0310DDCD98D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14</a:t>
            </a:fld>
            <a:endParaRPr lang="en-US" altLang="en-US"/>
          </a:p>
        </p:txBody>
      </p:sp>
    </p:spTree>
    <p:extLst>
      <p:ext uri="{BB962C8B-B14F-4D97-AF65-F5344CB8AC3E}">
        <p14:creationId xmlns:p14="http://schemas.microsoft.com/office/powerpoint/2010/main" val="7110859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B60195-31F6-424F-3909-4EB9D4AC58EC}"/>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237D7EE0-C3BA-D85A-A5AF-9A10F719BE0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F60FA197-57A5-6F03-CEE9-E452AC47ED5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F3185EA4-F87D-02A3-B64F-7BCE76C6F6D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15</a:t>
            </a:fld>
            <a:endParaRPr lang="en-US" altLang="en-US"/>
          </a:p>
        </p:txBody>
      </p:sp>
    </p:spTree>
    <p:extLst>
      <p:ext uri="{BB962C8B-B14F-4D97-AF65-F5344CB8AC3E}">
        <p14:creationId xmlns:p14="http://schemas.microsoft.com/office/powerpoint/2010/main" val="10739885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044FEA-3D49-39FF-60AF-567445583A6F}"/>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FBE7BDF3-02B4-F9A2-A2A5-CC047F2EB26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FC64A071-6FAF-033D-D255-91269666C0D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0B12D2A7-ED0A-59A5-38D9-AA8E15CA4AD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16</a:t>
            </a:fld>
            <a:endParaRPr lang="en-US" altLang="en-US"/>
          </a:p>
        </p:txBody>
      </p:sp>
    </p:spTree>
    <p:extLst>
      <p:ext uri="{BB962C8B-B14F-4D97-AF65-F5344CB8AC3E}">
        <p14:creationId xmlns:p14="http://schemas.microsoft.com/office/powerpoint/2010/main" val="27681050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44E3B4-7A7C-52F0-AF21-C44CAA9E74D6}"/>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B74861F7-25C8-490E-19FC-80F849B49A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37B1E8F6-4A81-1122-FD25-05DDE80B05B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CC037808-9D0B-3760-ADC4-753F0C96C4C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17</a:t>
            </a:fld>
            <a:endParaRPr lang="en-US" altLang="en-US"/>
          </a:p>
        </p:txBody>
      </p:sp>
    </p:spTree>
    <p:extLst>
      <p:ext uri="{BB962C8B-B14F-4D97-AF65-F5344CB8AC3E}">
        <p14:creationId xmlns:p14="http://schemas.microsoft.com/office/powerpoint/2010/main" val="37438417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93905D-6095-3AE1-4AF3-DC0D7C40B382}"/>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7A081B79-1D92-0419-D55A-986062B7393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C707AA88-DC12-C506-91B9-FE2D5407F8B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3E5C5C3B-55A4-A7DE-F131-32F508E56DD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18</a:t>
            </a:fld>
            <a:endParaRPr lang="en-US" altLang="en-US"/>
          </a:p>
        </p:txBody>
      </p:sp>
    </p:spTree>
    <p:extLst>
      <p:ext uri="{BB962C8B-B14F-4D97-AF65-F5344CB8AC3E}">
        <p14:creationId xmlns:p14="http://schemas.microsoft.com/office/powerpoint/2010/main" val="11685990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643BD9-CD2D-8CA7-8148-E05630B73C34}"/>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E3907212-08D4-864C-BD5F-E1326AFC586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03D7F642-456F-AD20-7376-590B9CF8B0B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85CE2B0B-032D-F6AF-A70F-9171229929E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19</a:t>
            </a:fld>
            <a:endParaRPr lang="en-US" altLang="en-US"/>
          </a:p>
        </p:txBody>
      </p:sp>
    </p:spTree>
    <p:extLst>
      <p:ext uri="{BB962C8B-B14F-4D97-AF65-F5344CB8AC3E}">
        <p14:creationId xmlns:p14="http://schemas.microsoft.com/office/powerpoint/2010/main" val="35789780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BE977EC0-0FDA-41AD-9168-DBDD78EEB83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30A2E1E4-BAC7-44C0-B884-2D3BF759C4A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35CA552E-70E1-45CB-A913-8ABDF7AAFE9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2</a:t>
            </a:fld>
            <a:endParaRPr lang="en-US" altLang="en-US"/>
          </a:p>
        </p:txBody>
      </p:sp>
    </p:spTree>
    <p:extLst>
      <p:ext uri="{BB962C8B-B14F-4D97-AF65-F5344CB8AC3E}">
        <p14:creationId xmlns:p14="http://schemas.microsoft.com/office/powerpoint/2010/main" val="5082805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4B1A87-587F-DF1E-E0F2-6800CA9D7895}"/>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D3BFBB0C-5E0B-E4C4-55F4-4E5D4D4E62C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D49FBC53-E656-B633-3AB4-9ED89750307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DE7D45F0-0288-932F-9690-396B12B24AA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20</a:t>
            </a:fld>
            <a:endParaRPr lang="en-US" altLang="en-US"/>
          </a:p>
        </p:txBody>
      </p:sp>
    </p:spTree>
    <p:extLst>
      <p:ext uri="{BB962C8B-B14F-4D97-AF65-F5344CB8AC3E}">
        <p14:creationId xmlns:p14="http://schemas.microsoft.com/office/powerpoint/2010/main" val="7410316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9E70BE-4CDE-83E3-F948-AB50B9F77157}"/>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9EE4C43B-F210-47EF-F54A-30833D72E35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BD30DC04-90C2-877C-B816-666339AD47A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4CC51321-D1F1-A474-84CE-6494996897D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21</a:t>
            </a:fld>
            <a:endParaRPr lang="en-US" altLang="en-US"/>
          </a:p>
        </p:txBody>
      </p:sp>
    </p:spTree>
    <p:extLst>
      <p:ext uri="{BB962C8B-B14F-4D97-AF65-F5344CB8AC3E}">
        <p14:creationId xmlns:p14="http://schemas.microsoft.com/office/powerpoint/2010/main" val="40213523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DE9B31-9642-1E22-9E96-6AC243276A1D}"/>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F49BF468-ADB7-FAE1-C8E0-B1213AAC8E8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667158F3-8F8F-F698-A67E-16898845AB2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17804665-426B-4E78-52EC-BF58069156C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22</a:t>
            </a:fld>
            <a:endParaRPr lang="en-US" altLang="en-US"/>
          </a:p>
        </p:txBody>
      </p:sp>
    </p:spTree>
    <p:extLst>
      <p:ext uri="{BB962C8B-B14F-4D97-AF65-F5344CB8AC3E}">
        <p14:creationId xmlns:p14="http://schemas.microsoft.com/office/powerpoint/2010/main" val="11622321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872861-1A5F-1D4C-4782-A04747A5A9CE}"/>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E6A3CC4C-54D5-283F-9361-F989841768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3E9FCA5D-C9C5-9DAF-C0B1-682DC1E48C9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AC38F096-A04D-09ED-9E74-19560A9C954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23</a:t>
            </a:fld>
            <a:endParaRPr lang="en-US" altLang="en-US"/>
          </a:p>
        </p:txBody>
      </p:sp>
    </p:spTree>
    <p:extLst>
      <p:ext uri="{BB962C8B-B14F-4D97-AF65-F5344CB8AC3E}">
        <p14:creationId xmlns:p14="http://schemas.microsoft.com/office/powerpoint/2010/main" val="22646914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88BCDB-ECF2-4F53-1A93-E7FB6EB6BEFE}"/>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12A1E43E-13ED-1823-B583-EF3A4206ED8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25C16685-F47B-E06A-FE67-0B93FD5BDAD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F0189E77-825F-AF04-5E2F-EEBA62BF794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24</a:t>
            </a:fld>
            <a:endParaRPr lang="en-US" altLang="en-US"/>
          </a:p>
        </p:txBody>
      </p:sp>
    </p:spTree>
    <p:extLst>
      <p:ext uri="{BB962C8B-B14F-4D97-AF65-F5344CB8AC3E}">
        <p14:creationId xmlns:p14="http://schemas.microsoft.com/office/powerpoint/2010/main" val="31409197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2010A5-4733-C0D9-AE2C-F13D25D13D32}"/>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92D8E244-12CE-8826-887C-62B6EF4FD6A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FCC7DCDD-1C63-1688-D5EE-377BBEFB34D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BD661BDC-6E17-40F1-C463-91484F7B3A2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25</a:t>
            </a:fld>
            <a:endParaRPr lang="en-US" altLang="en-US"/>
          </a:p>
        </p:txBody>
      </p:sp>
    </p:spTree>
    <p:extLst>
      <p:ext uri="{BB962C8B-B14F-4D97-AF65-F5344CB8AC3E}">
        <p14:creationId xmlns:p14="http://schemas.microsoft.com/office/powerpoint/2010/main" val="4662260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28C30D-BE0D-31E4-928C-1B3880F5B023}"/>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1679A89A-202C-5CC2-D1F8-86B9B95D690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6FB2365E-BF01-1EB2-7222-36661963609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9179ABBA-0EDD-91DA-0229-3BCF07958DF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26</a:t>
            </a:fld>
            <a:endParaRPr lang="en-US" altLang="en-US"/>
          </a:p>
        </p:txBody>
      </p:sp>
    </p:spTree>
    <p:extLst>
      <p:ext uri="{BB962C8B-B14F-4D97-AF65-F5344CB8AC3E}">
        <p14:creationId xmlns:p14="http://schemas.microsoft.com/office/powerpoint/2010/main" val="403521452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93D99F-12DE-4684-1053-77B2B0BC7B51}"/>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DCE12727-152B-ED7A-926D-00218966885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6BC755EF-CE95-A8FE-EF26-38538876BE2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83C6B36E-E0AF-2433-9514-D5A67B9029E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27</a:t>
            </a:fld>
            <a:endParaRPr lang="en-US" altLang="en-US"/>
          </a:p>
        </p:txBody>
      </p:sp>
    </p:spTree>
    <p:extLst>
      <p:ext uri="{BB962C8B-B14F-4D97-AF65-F5344CB8AC3E}">
        <p14:creationId xmlns:p14="http://schemas.microsoft.com/office/powerpoint/2010/main" val="256630045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9910EA-494D-AD01-4B37-DDDD2937115E}"/>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704F1EB9-3466-5645-0DF9-601631DE940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880972BD-915C-C64C-DBF5-DC3BF02F349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DB9746F0-C90D-601E-6E4A-15D8ED107E5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28</a:t>
            </a:fld>
            <a:endParaRPr lang="en-US" altLang="en-US"/>
          </a:p>
        </p:txBody>
      </p:sp>
    </p:spTree>
    <p:extLst>
      <p:ext uri="{BB962C8B-B14F-4D97-AF65-F5344CB8AC3E}">
        <p14:creationId xmlns:p14="http://schemas.microsoft.com/office/powerpoint/2010/main" val="9447852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0C0F23-5FB5-3121-5E1D-7AD58B629D38}"/>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AED05BC7-A088-9B3F-31FF-F31AFBEFCA9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6B550A6E-EC42-16E3-78F9-9B76358FEC5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EFD71A07-65C1-3909-F1C1-DA8133FF2C9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29</a:t>
            </a:fld>
            <a:endParaRPr lang="en-US" altLang="en-US"/>
          </a:p>
        </p:txBody>
      </p:sp>
    </p:spTree>
    <p:extLst>
      <p:ext uri="{BB962C8B-B14F-4D97-AF65-F5344CB8AC3E}">
        <p14:creationId xmlns:p14="http://schemas.microsoft.com/office/powerpoint/2010/main" val="12936736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0EA1A1-01EB-6B9C-A25B-64E7D92B908B}"/>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ED036077-AC25-C1DE-3F9E-FE300B5415E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A441817E-7756-3011-4080-F7EF954E039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3119C587-7795-FCD5-E3AE-73FE57B54C9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3</a:t>
            </a:fld>
            <a:endParaRPr lang="en-US" altLang="en-US"/>
          </a:p>
        </p:txBody>
      </p:sp>
    </p:spTree>
    <p:extLst>
      <p:ext uri="{BB962C8B-B14F-4D97-AF65-F5344CB8AC3E}">
        <p14:creationId xmlns:p14="http://schemas.microsoft.com/office/powerpoint/2010/main" val="71906765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8556B1-C517-6C0C-8335-6CF86E032833}"/>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78EAB929-3E14-C7DD-C063-6997909C4AC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A1213465-8938-606C-E195-A8DCF3E8CFC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CAC7B59E-33EE-4E10-8E5A-14DD7B85F90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30</a:t>
            </a:fld>
            <a:endParaRPr lang="en-US" altLang="en-US"/>
          </a:p>
        </p:txBody>
      </p:sp>
    </p:spTree>
    <p:extLst>
      <p:ext uri="{BB962C8B-B14F-4D97-AF65-F5344CB8AC3E}">
        <p14:creationId xmlns:p14="http://schemas.microsoft.com/office/powerpoint/2010/main" val="162319126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79C779-DB2C-2C6E-CBD9-CA6BD54CA59B}"/>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FD0DCDAC-2053-7F50-4273-965CDEFD94B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C1A4ECAE-4C2A-BDDC-8DB5-7483544C66A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E1D7F9E3-34BE-42C0-1CC6-6C61B2E0266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31</a:t>
            </a:fld>
            <a:endParaRPr lang="en-US" altLang="en-US"/>
          </a:p>
        </p:txBody>
      </p:sp>
    </p:spTree>
    <p:extLst>
      <p:ext uri="{BB962C8B-B14F-4D97-AF65-F5344CB8AC3E}">
        <p14:creationId xmlns:p14="http://schemas.microsoft.com/office/powerpoint/2010/main" val="146919133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9C8482-C65B-69F1-36BE-EABB4ACEF433}"/>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68DB4DFE-33A3-B188-52AF-01B3BC19318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F7D19811-F56C-7326-F299-7AC533670DF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16DD2F15-0E23-9135-E86C-03881DE36F6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32</a:t>
            </a:fld>
            <a:endParaRPr lang="en-US" altLang="en-US"/>
          </a:p>
        </p:txBody>
      </p:sp>
    </p:spTree>
    <p:extLst>
      <p:ext uri="{BB962C8B-B14F-4D97-AF65-F5344CB8AC3E}">
        <p14:creationId xmlns:p14="http://schemas.microsoft.com/office/powerpoint/2010/main" val="319494528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3A4675-1688-FFEF-9CF9-427A07A5D77E}"/>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E1FE75DC-1872-24CB-47B1-72150ABC405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620C9128-8222-0CE9-A2FE-80DEC386435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C4A39774-AE26-4C2B-FEBA-A7BD9B5979B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33</a:t>
            </a:fld>
            <a:endParaRPr lang="en-US" altLang="en-US"/>
          </a:p>
        </p:txBody>
      </p:sp>
    </p:spTree>
    <p:extLst>
      <p:ext uri="{BB962C8B-B14F-4D97-AF65-F5344CB8AC3E}">
        <p14:creationId xmlns:p14="http://schemas.microsoft.com/office/powerpoint/2010/main" val="84525188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536C3C-5436-06F5-7FC5-AD0A15D292FE}"/>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06C8B1C5-BAE2-E5A8-EB68-C329DBE695C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C6C7D632-19D8-03FE-1802-F1027562FA6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D2FC93A2-78BE-7910-D491-88C39B7CEB8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34</a:t>
            </a:fld>
            <a:endParaRPr lang="en-US" altLang="en-US"/>
          </a:p>
        </p:txBody>
      </p:sp>
    </p:spTree>
    <p:extLst>
      <p:ext uri="{BB962C8B-B14F-4D97-AF65-F5344CB8AC3E}">
        <p14:creationId xmlns:p14="http://schemas.microsoft.com/office/powerpoint/2010/main" val="91575193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8DFF64-8A7E-CD5B-F4C8-FCC5E633479B}"/>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3B6C858B-4F5E-A0C1-E3A9-025C7103AD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C759F53C-E644-10B2-C077-BFFBF77BB60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03C67830-173B-2A20-6CF7-67634B2FEA1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35</a:t>
            </a:fld>
            <a:endParaRPr lang="en-US" altLang="en-US"/>
          </a:p>
        </p:txBody>
      </p:sp>
    </p:spTree>
    <p:extLst>
      <p:ext uri="{BB962C8B-B14F-4D97-AF65-F5344CB8AC3E}">
        <p14:creationId xmlns:p14="http://schemas.microsoft.com/office/powerpoint/2010/main" val="340242894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66D87D-FDF3-FE63-451E-5863C49D5DCF}"/>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F6C140D2-6231-AA56-0CEC-9ED9655170D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2C8FE241-BAB4-54FE-5291-9F7351763EF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E75855D8-3ABD-3D82-CC86-C2234C06DB9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36</a:t>
            </a:fld>
            <a:endParaRPr lang="en-US" altLang="en-US"/>
          </a:p>
        </p:txBody>
      </p:sp>
    </p:spTree>
    <p:extLst>
      <p:ext uri="{BB962C8B-B14F-4D97-AF65-F5344CB8AC3E}">
        <p14:creationId xmlns:p14="http://schemas.microsoft.com/office/powerpoint/2010/main" val="177222586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E29321-B8DA-B690-F6DE-AA0190C998DA}"/>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01090B13-27CA-8BF7-94AA-6D2693D309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56A80526-D902-CF3B-D0FC-54D9B8CB55C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0550F94E-1440-DB3C-8C05-677111E9011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37</a:t>
            </a:fld>
            <a:endParaRPr lang="en-US" altLang="en-US"/>
          </a:p>
        </p:txBody>
      </p:sp>
    </p:spTree>
    <p:extLst>
      <p:ext uri="{BB962C8B-B14F-4D97-AF65-F5344CB8AC3E}">
        <p14:creationId xmlns:p14="http://schemas.microsoft.com/office/powerpoint/2010/main" val="40144650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284BCB-B3E8-5601-F5AC-CC05F76D30DB}"/>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F0E38310-76A4-AD1A-2813-7146594DBB8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EE91ECDD-9D05-2005-A67A-55A339C2389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42E26197-C1A9-FFE1-F1C8-5BC0DF16124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38</a:t>
            </a:fld>
            <a:endParaRPr lang="en-US" altLang="en-US"/>
          </a:p>
        </p:txBody>
      </p:sp>
    </p:spTree>
    <p:extLst>
      <p:ext uri="{BB962C8B-B14F-4D97-AF65-F5344CB8AC3E}">
        <p14:creationId xmlns:p14="http://schemas.microsoft.com/office/powerpoint/2010/main" val="243915387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8721CD-4531-BDF3-86AC-B3F60B0B97B2}"/>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9E545CC4-BBD2-92E4-80D1-F70E83A0860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CFD0676F-5B87-C6EE-A828-F56BA804A52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71EFDB0C-EC29-E9D0-E961-AEC7371CCF5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39</a:t>
            </a:fld>
            <a:endParaRPr lang="en-US" altLang="en-US"/>
          </a:p>
        </p:txBody>
      </p:sp>
    </p:spTree>
    <p:extLst>
      <p:ext uri="{BB962C8B-B14F-4D97-AF65-F5344CB8AC3E}">
        <p14:creationId xmlns:p14="http://schemas.microsoft.com/office/powerpoint/2010/main" val="30424183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BE977EC0-0FDA-41AD-9168-DBDD78EEB83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30A2E1E4-BAC7-44C0-B884-2D3BF759C4A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35CA552E-70E1-45CB-A913-8ABDF7AAFE9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4</a:t>
            </a:fld>
            <a:endParaRPr lang="en-US" altLang="en-US"/>
          </a:p>
        </p:txBody>
      </p:sp>
    </p:spTree>
    <p:extLst>
      <p:ext uri="{BB962C8B-B14F-4D97-AF65-F5344CB8AC3E}">
        <p14:creationId xmlns:p14="http://schemas.microsoft.com/office/powerpoint/2010/main" val="130433468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405FA2-B9FD-787F-A16D-7580F0D5AEE9}"/>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02CB5110-8972-F216-1B6D-7CF258D3DB7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8ED5513A-0412-7DCE-2D07-8678C89D95F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E32BE42B-F618-8E8B-C333-A1697FD8D04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40</a:t>
            </a:fld>
            <a:endParaRPr lang="en-US" altLang="en-US"/>
          </a:p>
        </p:txBody>
      </p:sp>
    </p:spTree>
    <p:extLst>
      <p:ext uri="{BB962C8B-B14F-4D97-AF65-F5344CB8AC3E}">
        <p14:creationId xmlns:p14="http://schemas.microsoft.com/office/powerpoint/2010/main" val="238741513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916A30-F29C-4CFF-6326-CCD1F5622628}"/>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44853FB6-8054-9D2F-522B-C1E34DF3D26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682DA210-6B14-16E1-1C7E-875DD7A053E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F9D804FA-C159-D5C4-CFE7-FD6E8F90C53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41</a:t>
            </a:fld>
            <a:endParaRPr lang="en-US" altLang="en-US"/>
          </a:p>
        </p:txBody>
      </p:sp>
    </p:spTree>
    <p:extLst>
      <p:ext uri="{BB962C8B-B14F-4D97-AF65-F5344CB8AC3E}">
        <p14:creationId xmlns:p14="http://schemas.microsoft.com/office/powerpoint/2010/main" val="2022036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F6CEAE-A6F1-8B10-1731-BB7F03E2FE9D}"/>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A7189A9C-B9E1-A3FF-65CF-2B2037B3224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62B8675B-4ACF-8C39-3CA4-E8791DF97BB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44D46901-0196-2808-1D43-C6791FEDC91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42</a:t>
            </a:fld>
            <a:endParaRPr lang="en-US" altLang="en-US"/>
          </a:p>
        </p:txBody>
      </p:sp>
    </p:spTree>
    <p:extLst>
      <p:ext uri="{BB962C8B-B14F-4D97-AF65-F5344CB8AC3E}">
        <p14:creationId xmlns:p14="http://schemas.microsoft.com/office/powerpoint/2010/main" val="173144017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4C9CC7-FDA3-2389-5868-8F4675C02FB0}"/>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76A3BB42-3567-5177-FF3B-90D44A764A9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A485D417-B823-717A-9BCB-9662175DC09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B9E45320-2273-7FBE-EE37-373F90402FB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43</a:t>
            </a:fld>
            <a:endParaRPr lang="en-US" altLang="en-US"/>
          </a:p>
        </p:txBody>
      </p:sp>
    </p:spTree>
    <p:extLst>
      <p:ext uri="{BB962C8B-B14F-4D97-AF65-F5344CB8AC3E}">
        <p14:creationId xmlns:p14="http://schemas.microsoft.com/office/powerpoint/2010/main" val="311523536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493D86-8635-8F94-B41B-F4915ACC1D5B}"/>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B9590095-7EC2-5302-7F96-B4AD4441F94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96DCCD8C-261E-1DE0-547E-257F4D072C4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D2B2ECBD-E978-C479-9594-15883D883E1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44</a:t>
            </a:fld>
            <a:endParaRPr lang="en-US" altLang="en-US"/>
          </a:p>
        </p:txBody>
      </p:sp>
    </p:spTree>
    <p:extLst>
      <p:ext uri="{BB962C8B-B14F-4D97-AF65-F5344CB8AC3E}">
        <p14:creationId xmlns:p14="http://schemas.microsoft.com/office/powerpoint/2010/main" val="57643481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CE5533-603B-2EA1-989E-E813878442EB}"/>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3D82B9F0-70BB-79FC-364D-16F5C26255F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CECBB6EE-4D7E-9715-E861-3F6B7A27AFA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06D9E977-3237-AB86-7A53-69AE402D43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45</a:t>
            </a:fld>
            <a:endParaRPr lang="en-US" altLang="en-US"/>
          </a:p>
        </p:txBody>
      </p:sp>
    </p:spTree>
    <p:extLst>
      <p:ext uri="{BB962C8B-B14F-4D97-AF65-F5344CB8AC3E}">
        <p14:creationId xmlns:p14="http://schemas.microsoft.com/office/powerpoint/2010/main" val="191464929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20964E-FE8F-8727-6F26-4133C2F850A0}"/>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CF356DCA-0A81-57DB-01DC-54063479FB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2B55CBD3-5B19-51D1-A1CE-E6078B0733D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B71B6D11-BBCD-EAFF-1AE0-294ED9F5A71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46</a:t>
            </a:fld>
            <a:endParaRPr lang="en-US" altLang="en-US"/>
          </a:p>
        </p:txBody>
      </p:sp>
    </p:spTree>
    <p:extLst>
      <p:ext uri="{BB962C8B-B14F-4D97-AF65-F5344CB8AC3E}">
        <p14:creationId xmlns:p14="http://schemas.microsoft.com/office/powerpoint/2010/main" val="155843876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9515BF-944D-7914-20C4-39501D02C73C}"/>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0BD1FE4C-01A9-E1F9-FBB5-6A4566C7843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1265E673-4BAB-94BC-F5CA-A3F7963489F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9690229C-9760-3542-4D73-EF0F589D7F1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47</a:t>
            </a:fld>
            <a:endParaRPr lang="en-US" altLang="en-US"/>
          </a:p>
        </p:txBody>
      </p:sp>
    </p:spTree>
    <p:extLst>
      <p:ext uri="{BB962C8B-B14F-4D97-AF65-F5344CB8AC3E}">
        <p14:creationId xmlns:p14="http://schemas.microsoft.com/office/powerpoint/2010/main" val="52728875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EA61B-C65E-16A6-7214-4EC44EF04C52}"/>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EC6D9368-3164-9D60-79B9-6B08B57F6B8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766E3D28-8434-2077-B635-A3ABE5C1350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6DABF144-3708-C5AF-2F60-062A2CC16B6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48</a:t>
            </a:fld>
            <a:endParaRPr lang="en-US" altLang="en-US"/>
          </a:p>
        </p:txBody>
      </p:sp>
    </p:spTree>
    <p:extLst>
      <p:ext uri="{BB962C8B-B14F-4D97-AF65-F5344CB8AC3E}">
        <p14:creationId xmlns:p14="http://schemas.microsoft.com/office/powerpoint/2010/main" val="157619212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FFF99D-7347-F630-1852-400BCB59688D}"/>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CB78DC11-52BD-2EAB-3A28-0611C1AFE11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F6CA4C0E-4447-8EAC-0001-F6A432C5040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650B3BD8-D7CE-DEC2-E22A-542986774A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49</a:t>
            </a:fld>
            <a:endParaRPr lang="en-US" altLang="en-US"/>
          </a:p>
        </p:txBody>
      </p:sp>
    </p:spTree>
    <p:extLst>
      <p:ext uri="{BB962C8B-B14F-4D97-AF65-F5344CB8AC3E}">
        <p14:creationId xmlns:p14="http://schemas.microsoft.com/office/powerpoint/2010/main" val="9459494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866E4D-FCE7-199F-2276-128102DA76CF}"/>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D6B3022C-8C63-4B9B-DC2E-1CD96B06037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8885B17F-B3DD-9CD2-476E-ABAEA4E6EDA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3D02FF12-3CC9-0890-AACA-939FF392BA3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5</a:t>
            </a:fld>
            <a:endParaRPr lang="en-US" altLang="en-US"/>
          </a:p>
        </p:txBody>
      </p:sp>
    </p:spTree>
    <p:extLst>
      <p:ext uri="{BB962C8B-B14F-4D97-AF65-F5344CB8AC3E}">
        <p14:creationId xmlns:p14="http://schemas.microsoft.com/office/powerpoint/2010/main" val="157566081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927043-CF82-3546-28DB-D39B0E0F42C2}"/>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BD946381-4808-368F-84A8-B5DD8EA8393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35698B59-9F7B-956A-12AB-0AE9F96A2AB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58CD57D7-D0CD-E9D5-3801-78A48A19FE8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50</a:t>
            </a:fld>
            <a:endParaRPr lang="en-US" altLang="en-US"/>
          </a:p>
        </p:txBody>
      </p:sp>
    </p:spTree>
    <p:extLst>
      <p:ext uri="{BB962C8B-B14F-4D97-AF65-F5344CB8AC3E}">
        <p14:creationId xmlns:p14="http://schemas.microsoft.com/office/powerpoint/2010/main" val="103395340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A3CB1B-E892-9878-2E9E-A717413FA992}"/>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3F402418-7A1E-2B8A-4572-B03811090C4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7C8A4556-4D84-7DBA-32F5-1EB50138435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77CB1097-9DC8-8851-3A06-0D445332E24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51</a:t>
            </a:fld>
            <a:endParaRPr lang="en-US" altLang="en-US"/>
          </a:p>
        </p:txBody>
      </p:sp>
    </p:spTree>
    <p:extLst>
      <p:ext uri="{BB962C8B-B14F-4D97-AF65-F5344CB8AC3E}">
        <p14:creationId xmlns:p14="http://schemas.microsoft.com/office/powerpoint/2010/main" val="224860218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358223-D4EA-18AF-9749-76F6344BEBF3}"/>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2E63C38E-F043-620B-C377-5267DDE3CD9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5E0F0611-B030-2B17-A1BD-7E786FA2B88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AD406E95-1B3B-752E-A619-4C7925A7E31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52</a:t>
            </a:fld>
            <a:endParaRPr lang="en-US" altLang="en-US"/>
          </a:p>
        </p:txBody>
      </p:sp>
    </p:spTree>
    <p:extLst>
      <p:ext uri="{BB962C8B-B14F-4D97-AF65-F5344CB8AC3E}">
        <p14:creationId xmlns:p14="http://schemas.microsoft.com/office/powerpoint/2010/main" val="354587068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72C0E3-1E86-8E06-4427-A639AB08D0A0}"/>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B6DD9EBE-9798-B418-F57F-44A2F6824C8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BF87E04C-19DA-58F9-9B75-8E7DF365A26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EFA7F077-3A5B-9DBD-0E16-869A2826B30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53</a:t>
            </a:fld>
            <a:endParaRPr lang="en-US" altLang="en-US"/>
          </a:p>
        </p:txBody>
      </p:sp>
    </p:spTree>
    <p:extLst>
      <p:ext uri="{BB962C8B-B14F-4D97-AF65-F5344CB8AC3E}">
        <p14:creationId xmlns:p14="http://schemas.microsoft.com/office/powerpoint/2010/main" val="315957472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BD68FE-A121-099A-7BFB-01A5939A8308}"/>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9BF35DF0-2BBC-6C37-E8EF-386BC65E665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65F2C567-6751-BB6B-8A6F-BE8442E5914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7EB2AADD-6A93-A9CE-4BC5-D361E6A5D2F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54</a:t>
            </a:fld>
            <a:endParaRPr lang="en-US" altLang="en-US"/>
          </a:p>
        </p:txBody>
      </p:sp>
    </p:spTree>
    <p:extLst>
      <p:ext uri="{BB962C8B-B14F-4D97-AF65-F5344CB8AC3E}">
        <p14:creationId xmlns:p14="http://schemas.microsoft.com/office/powerpoint/2010/main" val="248790173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E6933F-8AAE-A765-C913-59ACD35B5651}"/>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57024B88-F441-4BC5-27DA-55C517202BA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93F510DC-5CC9-E408-804C-2B8359BDCD1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39311950-E8F4-1A2F-9490-C8855A1A24C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55</a:t>
            </a:fld>
            <a:endParaRPr lang="en-US" altLang="en-US"/>
          </a:p>
        </p:txBody>
      </p:sp>
    </p:spTree>
    <p:extLst>
      <p:ext uri="{BB962C8B-B14F-4D97-AF65-F5344CB8AC3E}">
        <p14:creationId xmlns:p14="http://schemas.microsoft.com/office/powerpoint/2010/main" val="100477768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F225DC-E8EB-026C-B9FF-5718D81337C8}"/>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B3A104F4-6E07-6A35-C9C0-38D0194C588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63508866-AAF5-19B2-C70E-FD873DEE803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C5EED0EE-CA18-CE7A-AA9F-471E71B80B9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56</a:t>
            </a:fld>
            <a:endParaRPr lang="en-US" altLang="en-US"/>
          </a:p>
        </p:txBody>
      </p:sp>
    </p:spTree>
    <p:extLst>
      <p:ext uri="{BB962C8B-B14F-4D97-AF65-F5344CB8AC3E}">
        <p14:creationId xmlns:p14="http://schemas.microsoft.com/office/powerpoint/2010/main" val="221626538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72A572-927D-E237-6D7A-A462D8059513}"/>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FEBFD9AE-05ED-3506-4BCE-25A21C7A6FB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82E2242E-A70E-8641-ADB6-50CE7581DE2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FA82F8CA-2BC3-722C-5887-02FAB201775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57</a:t>
            </a:fld>
            <a:endParaRPr lang="en-US" altLang="en-US"/>
          </a:p>
        </p:txBody>
      </p:sp>
    </p:spTree>
    <p:extLst>
      <p:ext uri="{BB962C8B-B14F-4D97-AF65-F5344CB8AC3E}">
        <p14:creationId xmlns:p14="http://schemas.microsoft.com/office/powerpoint/2010/main" val="10978929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EB8C03-178D-8BB7-0567-DEA539FDE19B}"/>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0C5C09C9-DD82-E08C-EB01-A76DA22D64B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8FC5868D-98C1-7834-606E-E826042B967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65644716-D6EB-9C63-30AF-8ED02E82939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58</a:t>
            </a:fld>
            <a:endParaRPr lang="en-US" altLang="en-US"/>
          </a:p>
        </p:txBody>
      </p:sp>
    </p:spTree>
    <p:extLst>
      <p:ext uri="{BB962C8B-B14F-4D97-AF65-F5344CB8AC3E}">
        <p14:creationId xmlns:p14="http://schemas.microsoft.com/office/powerpoint/2010/main" val="1034814530"/>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886B7A-EB0B-5F0B-A789-BDD1CCADC606}"/>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01D79AB5-2B09-15B4-8FF5-8915484359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753DA667-C9FC-4AB6-A252-9999B21CB37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99F5BC7C-8612-D098-578F-FA7638EC6F3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59</a:t>
            </a:fld>
            <a:endParaRPr lang="en-US" altLang="en-US"/>
          </a:p>
        </p:txBody>
      </p:sp>
    </p:spTree>
    <p:extLst>
      <p:ext uri="{BB962C8B-B14F-4D97-AF65-F5344CB8AC3E}">
        <p14:creationId xmlns:p14="http://schemas.microsoft.com/office/powerpoint/2010/main" val="40093771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8197A3-EE6A-9C38-EA06-B79963A58F80}"/>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D3196810-881D-E71A-FA33-084466931C7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022B1717-458B-D124-8D88-2494A3D543F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80220AE9-E7E4-FA6F-8D7A-BD548F0690B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6</a:t>
            </a:fld>
            <a:endParaRPr lang="en-US" altLang="en-US"/>
          </a:p>
        </p:txBody>
      </p:sp>
    </p:spTree>
    <p:extLst>
      <p:ext uri="{BB962C8B-B14F-4D97-AF65-F5344CB8AC3E}">
        <p14:creationId xmlns:p14="http://schemas.microsoft.com/office/powerpoint/2010/main" val="1510506594"/>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CB4CE9-D63E-ACCF-F9F0-45547EBB2DBE}"/>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38427DB3-1090-2C3D-D278-3F67C19CD61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F51070D2-E4AA-DF20-4CCE-5ED04D271D7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F0FB2E25-B46D-2C3A-C7C9-CD61A2ED9A5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60</a:t>
            </a:fld>
            <a:endParaRPr lang="en-US" altLang="en-US"/>
          </a:p>
        </p:txBody>
      </p:sp>
    </p:spTree>
    <p:extLst>
      <p:ext uri="{BB962C8B-B14F-4D97-AF65-F5344CB8AC3E}">
        <p14:creationId xmlns:p14="http://schemas.microsoft.com/office/powerpoint/2010/main" val="235754259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C55681-1836-E7A0-67E6-BEF6F54C0EF1}"/>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B502E544-5B7D-085B-CFE1-3731F05BAF4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69C671CF-3253-294D-E033-85E998733CE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AA62DAF7-DEB9-9FC5-094E-4197C7FD541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61</a:t>
            </a:fld>
            <a:endParaRPr lang="en-US" altLang="en-US"/>
          </a:p>
        </p:txBody>
      </p:sp>
    </p:spTree>
    <p:extLst>
      <p:ext uri="{BB962C8B-B14F-4D97-AF65-F5344CB8AC3E}">
        <p14:creationId xmlns:p14="http://schemas.microsoft.com/office/powerpoint/2010/main" val="1754447948"/>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8A6F47-BB75-2F61-9876-C588B4AB0FC8}"/>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CDBC11E3-702F-5210-0A19-827A4E8EC4C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BDBA7A89-F9CA-8C5E-5C36-60294B4D484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4ABECC87-9CE6-6927-38E7-9936CE7EDBD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62</a:t>
            </a:fld>
            <a:endParaRPr lang="en-US" altLang="en-US"/>
          </a:p>
        </p:txBody>
      </p:sp>
    </p:spTree>
    <p:extLst>
      <p:ext uri="{BB962C8B-B14F-4D97-AF65-F5344CB8AC3E}">
        <p14:creationId xmlns:p14="http://schemas.microsoft.com/office/powerpoint/2010/main" val="3336968995"/>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0672C8-2121-C0BB-188F-AE502FF5E292}"/>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9ACEF720-0D13-781F-007E-9628183A969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97EC039A-2ACA-7CE0-83CB-2631A4760CD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FA50F8FC-34E5-DEBE-8B98-4CECE02F99F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63</a:t>
            </a:fld>
            <a:endParaRPr lang="en-US" altLang="en-US"/>
          </a:p>
        </p:txBody>
      </p:sp>
    </p:spTree>
    <p:extLst>
      <p:ext uri="{BB962C8B-B14F-4D97-AF65-F5344CB8AC3E}">
        <p14:creationId xmlns:p14="http://schemas.microsoft.com/office/powerpoint/2010/main" val="17655407"/>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C0FD6C-1E1A-865B-6B90-1B4DDF925566}"/>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85A306F2-1463-4F58-B278-EDF02966025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16DCE240-A410-3D04-6AAF-D7F066781CC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C9BA3251-91C2-B3D0-4D8A-4318065C430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64</a:t>
            </a:fld>
            <a:endParaRPr lang="en-US" altLang="en-US"/>
          </a:p>
        </p:txBody>
      </p:sp>
    </p:spTree>
    <p:extLst>
      <p:ext uri="{BB962C8B-B14F-4D97-AF65-F5344CB8AC3E}">
        <p14:creationId xmlns:p14="http://schemas.microsoft.com/office/powerpoint/2010/main" val="38402395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1CA78D-081C-D30E-10A7-4F5BB52BBA8F}"/>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BDE2D584-F282-9401-FFA0-2D23554B5F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ECDEB331-88B0-E2F8-D5B3-197032602AF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8DD4EA37-500B-C10A-1A26-DC80769D252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7</a:t>
            </a:fld>
            <a:endParaRPr lang="en-US" altLang="en-US"/>
          </a:p>
        </p:txBody>
      </p:sp>
    </p:spTree>
    <p:extLst>
      <p:ext uri="{BB962C8B-B14F-4D97-AF65-F5344CB8AC3E}">
        <p14:creationId xmlns:p14="http://schemas.microsoft.com/office/powerpoint/2010/main" val="32934529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05C801-F48F-D30A-20FD-9B373B9528F4}"/>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637A2CD2-0E66-375D-0E90-64AF13F70AE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D5336757-2ED7-7E47-BE76-74719833037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018FA8BD-12E1-BEE2-4BD6-EB5CE1EFDF3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8</a:t>
            </a:fld>
            <a:endParaRPr lang="en-US" altLang="en-US"/>
          </a:p>
        </p:txBody>
      </p:sp>
    </p:spTree>
    <p:extLst>
      <p:ext uri="{BB962C8B-B14F-4D97-AF65-F5344CB8AC3E}">
        <p14:creationId xmlns:p14="http://schemas.microsoft.com/office/powerpoint/2010/main" val="12252276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924B8C-00E9-ED5F-4163-34FB4CEBB7ED}"/>
            </a:ext>
          </a:extLst>
        </p:cNvPr>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B7852B85-8A2F-F7DF-97B4-B315069FC39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9D3F06A1-33C4-6B3C-EED6-CE8F9C5DAB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93BBA3CB-8064-442E-744E-470E4E1E28C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FF024-D502-43C9-8549-077E6754FB9E}" type="slidenum">
              <a:rPr lang="en-US" altLang="en-US"/>
              <a:pPr>
                <a:spcBef>
                  <a:spcPct val="0"/>
                </a:spcBef>
              </a:pPr>
              <a:t>9</a:t>
            </a:fld>
            <a:endParaRPr lang="en-US" altLang="en-US"/>
          </a:p>
        </p:txBody>
      </p:sp>
    </p:spTree>
    <p:extLst>
      <p:ext uri="{BB962C8B-B14F-4D97-AF65-F5344CB8AC3E}">
        <p14:creationId xmlns:p14="http://schemas.microsoft.com/office/powerpoint/2010/main" val="30410512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B1615AB2-EC5C-43B0-87A5-C422AF65A9C8}"/>
              </a:ext>
            </a:extLst>
          </p:cNvPr>
          <p:cNvSpPr>
            <a:spLocks noGrp="1"/>
          </p:cNvSpPr>
          <p:nvPr>
            <p:ph type="dt" sz="half" idx="10"/>
          </p:nvPr>
        </p:nvSpPr>
        <p:spPr/>
        <p:txBody>
          <a:bodyPr/>
          <a:lstStyle>
            <a:lvl1pPr>
              <a:defRPr/>
            </a:lvl1pPr>
          </a:lstStyle>
          <a:p>
            <a:pPr>
              <a:defRPr/>
            </a:pPr>
            <a:fld id="{6CAE048B-36A0-4376-9AA1-FCE29AF6E5E7}" type="datetimeFigureOut">
              <a:rPr lang="en-US"/>
              <a:pPr>
                <a:defRPr/>
              </a:pPr>
              <a:t>10/26/2025</a:t>
            </a:fld>
            <a:endParaRPr lang="en-US"/>
          </a:p>
        </p:txBody>
      </p:sp>
      <p:sp>
        <p:nvSpPr>
          <p:cNvPr id="5" name="Footer Placeholder 4">
            <a:extLst>
              <a:ext uri="{FF2B5EF4-FFF2-40B4-BE49-F238E27FC236}">
                <a16:creationId xmlns:a16="http://schemas.microsoft.com/office/drawing/2014/main" id="{619BCB02-6C45-4134-90EE-EFD320560CD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00758E2-CA6E-4C1E-95CC-7319F323D8F9}"/>
              </a:ext>
            </a:extLst>
          </p:cNvPr>
          <p:cNvSpPr>
            <a:spLocks noGrp="1"/>
          </p:cNvSpPr>
          <p:nvPr>
            <p:ph type="sldNum" sz="quarter" idx="12"/>
          </p:nvPr>
        </p:nvSpPr>
        <p:spPr/>
        <p:txBody>
          <a:bodyPr/>
          <a:lstStyle>
            <a:lvl1pPr>
              <a:defRPr/>
            </a:lvl1pPr>
          </a:lstStyle>
          <a:p>
            <a:pPr>
              <a:defRPr/>
            </a:pPr>
            <a:fld id="{1F10B8FB-9FED-41C8-BE1D-6293EEC1EE3E}" type="slidenum">
              <a:rPr lang="en-US" altLang="en-US"/>
              <a:pPr>
                <a:defRPr/>
              </a:pPr>
              <a:t>‹#›</a:t>
            </a:fld>
            <a:endParaRPr lang="en-US" altLang="en-US"/>
          </a:p>
        </p:txBody>
      </p:sp>
    </p:spTree>
    <p:extLst>
      <p:ext uri="{BB962C8B-B14F-4D97-AF65-F5344CB8AC3E}">
        <p14:creationId xmlns:p14="http://schemas.microsoft.com/office/powerpoint/2010/main" val="3873183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2B1DDE-989B-4ABB-B9AC-AB8118305CED}"/>
              </a:ext>
            </a:extLst>
          </p:cNvPr>
          <p:cNvSpPr>
            <a:spLocks noGrp="1"/>
          </p:cNvSpPr>
          <p:nvPr>
            <p:ph type="dt" sz="half" idx="10"/>
          </p:nvPr>
        </p:nvSpPr>
        <p:spPr/>
        <p:txBody>
          <a:bodyPr/>
          <a:lstStyle>
            <a:lvl1pPr>
              <a:defRPr/>
            </a:lvl1pPr>
          </a:lstStyle>
          <a:p>
            <a:pPr>
              <a:defRPr/>
            </a:pPr>
            <a:fld id="{5A3B1F5C-A573-4D50-8E89-010A9F58B24A}" type="datetimeFigureOut">
              <a:rPr lang="en-US"/>
              <a:pPr>
                <a:defRPr/>
              </a:pPr>
              <a:t>10/26/2025</a:t>
            </a:fld>
            <a:endParaRPr lang="en-US"/>
          </a:p>
        </p:txBody>
      </p:sp>
      <p:sp>
        <p:nvSpPr>
          <p:cNvPr id="5" name="Footer Placeholder 4">
            <a:extLst>
              <a:ext uri="{FF2B5EF4-FFF2-40B4-BE49-F238E27FC236}">
                <a16:creationId xmlns:a16="http://schemas.microsoft.com/office/drawing/2014/main" id="{70D0590C-3DE4-4885-AE8A-9DB1362E470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AD89D22-D3C6-49FA-97E2-E4B313DDCBA0}"/>
              </a:ext>
            </a:extLst>
          </p:cNvPr>
          <p:cNvSpPr>
            <a:spLocks noGrp="1"/>
          </p:cNvSpPr>
          <p:nvPr>
            <p:ph type="sldNum" sz="quarter" idx="12"/>
          </p:nvPr>
        </p:nvSpPr>
        <p:spPr/>
        <p:txBody>
          <a:bodyPr/>
          <a:lstStyle>
            <a:lvl1pPr>
              <a:defRPr/>
            </a:lvl1pPr>
          </a:lstStyle>
          <a:p>
            <a:pPr>
              <a:defRPr/>
            </a:pPr>
            <a:fld id="{5400CF28-56EC-4A6A-B090-DB75ADCC69BF}" type="slidenum">
              <a:rPr lang="en-US" altLang="en-US"/>
              <a:pPr>
                <a:defRPr/>
              </a:pPr>
              <a:t>‹#›</a:t>
            </a:fld>
            <a:endParaRPr lang="en-US" altLang="en-US"/>
          </a:p>
        </p:txBody>
      </p:sp>
    </p:spTree>
    <p:extLst>
      <p:ext uri="{BB962C8B-B14F-4D97-AF65-F5344CB8AC3E}">
        <p14:creationId xmlns:p14="http://schemas.microsoft.com/office/powerpoint/2010/main" val="596056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7491D7-232D-4116-94FA-182D14A26E49}"/>
              </a:ext>
            </a:extLst>
          </p:cNvPr>
          <p:cNvSpPr>
            <a:spLocks noGrp="1"/>
          </p:cNvSpPr>
          <p:nvPr>
            <p:ph type="dt" sz="half" idx="10"/>
          </p:nvPr>
        </p:nvSpPr>
        <p:spPr/>
        <p:txBody>
          <a:bodyPr/>
          <a:lstStyle>
            <a:lvl1pPr>
              <a:defRPr/>
            </a:lvl1pPr>
          </a:lstStyle>
          <a:p>
            <a:pPr>
              <a:defRPr/>
            </a:pPr>
            <a:fld id="{2673BF66-B36F-4D47-860D-F8AB3F9F1831}" type="datetimeFigureOut">
              <a:rPr lang="en-US"/>
              <a:pPr>
                <a:defRPr/>
              </a:pPr>
              <a:t>10/26/2025</a:t>
            </a:fld>
            <a:endParaRPr lang="en-US"/>
          </a:p>
        </p:txBody>
      </p:sp>
      <p:sp>
        <p:nvSpPr>
          <p:cNvPr id="5" name="Footer Placeholder 4">
            <a:extLst>
              <a:ext uri="{FF2B5EF4-FFF2-40B4-BE49-F238E27FC236}">
                <a16:creationId xmlns:a16="http://schemas.microsoft.com/office/drawing/2014/main" id="{52091464-4B2E-44C4-9FA3-88B6F899862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ECE78CA-D232-4766-AC1E-0479186087D0}"/>
              </a:ext>
            </a:extLst>
          </p:cNvPr>
          <p:cNvSpPr>
            <a:spLocks noGrp="1"/>
          </p:cNvSpPr>
          <p:nvPr>
            <p:ph type="sldNum" sz="quarter" idx="12"/>
          </p:nvPr>
        </p:nvSpPr>
        <p:spPr/>
        <p:txBody>
          <a:bodyPr/>
          <a:lstStyle>
            <a:lvl1pPr>
              <a:defRPr/>
            </a:lvl1pPr>
          </a:lstStyle>
          <a:p>
            <a:pPr>
              <a:defRPr/>
            </a:pPr>
            <a:fld id="{D1292E0A-2EBE-40F6-9760-B4D26E363D27}" type="slidenum">
              <a:rPr lang="en-US" altLang="en-US"/>
              <a:pPr>
                <a:defRPr/>
              </a:pPr>
              <a:t>‹#›</a:t>
            </a:fld>
            <a:endParaRPr lang="en-US" altLang="en-US"/>
          </a:p>
        </p:txBody>
      </p:sp>
    </p:spTree>
    <p:extLst>
      <p:ext uri="{BB962C8B-B14F-4D97-AF65-F5344CB8AC3E}">
        <p14:creationId xmlns:p14="http://schemas.microsoft.com/office/powerpoint/2010/main" val="40874440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F1305055-088B-4619-9DEF-3B46C60F0C99}"/>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46316344-2E38-4794-8D5A-11683D934A9C}" type="datetimeFigureOut">
              <a:rPr lang="en-US"/>
              <a:pPr>
                <a:defRPr/>
              </a:pPr>
              <a:t>10/26/2025</a:t>
            </a:fld>
            <a:endParaRPr lang="en-US"/>
          </a:p>
        </p:txBody>
      </p:sp>
      <p:sp>
        <p:nvSpPr>
          <p:cNvPr id="5" name="Footer Placeholder 4">
            <a:extLst>
              <a:ext uri="{FF2B5EF4-FFF2-40B4-BE49-F238E27FC236}">
                <a16:creationId xmlns:a16="http://schemas.microsoft.com/office/drawing/2014/main" id="{D54F9E5F-65C3-468D-B368-E85F24C8A6ED}"/>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4C325774-FC82-4975-A8C2-8016421BA23B}"/>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C8D6882D-7E15-4E7D-9AC2-691C3166F3B0}" type="slidenum">
              <a:rPr lang="en-US" altLang="en-US"/>
              <a:pPr>
                <a:defRPr/>
              </a:pPr>
              <a:t>‹#›</a:t>
            </a:fld>
            <a:endParaRPr lang="en-US" altLang="en-US"/>
          </a:p>
        </p:txBody>
      </p:sp>
    </p:spTree>
    <p:extLst>
      <p:ext uri="{BB962C8B-B14F-4D97-AF65-F5344CB8AC3E}">
        <p14:creationId xmlns:p14="http://schemas.microsoft.com/office/powerpoint/2010/main" val="19980743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2F74DD-B567-42E4-AA3B-725BA53D12B7}"/>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5D424F9C-BB31-41B6-83AF-9EA5E2CABB85}" type="datetimeFigureOut">
              <a:rPr lang="en-US"/>
              <a:pPr>
                <a:defRPr/>
              </a:pPr>
              <a:t>10/26/2025</a:t>
            </a:fld>
            <a:endParaRPr lang="en-US"/>
          </a:p>
        </p:txBody>
      </p:sp>
      <p:sp>
        <p:nvSpPr>
          <p:cNvPr id="5" name="Footer Placeholder 4">
            <a:extLst>
              <a:ext uri="{FF2B5EF4-FFF2-40B4-BE49-F238E27FC236}">
                <a16:creationId xmlns:a16="http://schemas.microsoft.com/office/drawing/2014/main" id="{BF486719-368F-40C5-A9CE-DA5645DE07DD}"/>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23EE4882-CD3F-4DAC-860C-CAFB4C59B53F}"/>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26843025-8F1E-4D32-B5EC-642D9DB0ED3D}" type="slidenum">
              <a:rPr lang="en-US" altLang="en-US"/>
              <a:pPr>
                <a:defRPr/>
              </a:pPr>
              <a:t>‹#›</a:t>
            </a:fld>
            <a:endParaRPr lang="en-US" altLang="en-US"/>
          </a:p>
        </p:txBody>
      </p:sp>
    </p:spTree>
    <p:extLst>
      <p:ext uri="{BB962C8B-B14F-4D97-AF65-F5344CB8AC3E}">
        <p14:creationId xmlns:p14="http://schemas.microsoft.com/office/powerpoint/2010/main" val="5729865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0FBF24-280C-4E4D-9951-D50B7B415DD6}"/>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AF94D0CE-B834-4CD6-B280-5815FC523101}" type="datetimeFigureOut">
              <a:rPr lang="en-US"/>
              <a:pPr>
                <a:defRPr/>
              </a:pPr>
              <a:t>10/26/2025</a:t>
            </a:fld>
            <a:endParaRPr lang="en-US"/>
          </a:p>
        </p:txBody>
      </p:sp>
      <p:sp>
        <p:nvSpPr>
          <p:cNvPr id="5" name="Footer Placeholder 4">
            <a:extLst>
              <a:ext uri="{FF2B5EF4-FFF2-40B4-BE49-F238E27FC236}">
                <a16:creationId xmlns:a16="http://schemas.microsoft.com/office/drawing/2014/main" id="{C693DF89-CD27-4308-86DF-5B3D48388E18}"/>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17F3A194-4700-4D51-A257-8E601A00161E}"/>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F48A56A3-196B-4480-9A66-6B8F7D1CEED4}" type="slidenum">
              <a:rPr lang="en-US" altLang="en-US"/>
              <a:pPr>
                <a:defRPr/>
              </a:pPr>
              <a:t>‹#›</a:t>
            </a:fld>
            <a:endParaRPr lang="en-US" altLang="en-US"/>
          </a:p>
        </p:txBody>
      </p:sp>
    </p:spTree>
    <p:extLst>
      <p:ext uri="{BB962C8B-B14F-4D97-AF65-F5344CB8AC3E}">
        <p14:creationId xmlns:p14="http://schemas.microsoft.com/office/powerpoint/2010/main" val="38090662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FFE0EA0-2F85-402C-8BD1-388D1B97B0E6}"/>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CA697D46-7B60-4F09-9F30-F4AA720B96C4}" type="datetimeFigureOut">
              <a:rPr lang="en-US"/>
              <a:pPr>
                <a:defRPr/>
              </a:pPr>
              <a:t>10/26/2025</a:t>
            </a:fld>
            <a:endParaRPr lang="en-US"/>
          </a:p>
        </p:txBody>
      </p:sp>
      <p:sp>
        <p:nvSpPr>
          <p:cNvPr id="6" name="Footer Placeholder 5">
            <a:extLst>
              <a:ext uri="{FF2B5EF4-FFF2-40B4-BE49-F238E27FC236}">
                <a16:creationId xmlns:a16="http://schemas.microsoft.com/office/drawing/2014/main" id="{EF39C7AE-69A7-4287-B67C-623972695BA6}"/>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A54A7EA4-191E-4A41-BE66-7FA5A7C8EA69}"/>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7FB93267-286C-4975-B7BB-AEE81C5D6780}" type="slidenum">
              <a:rPr lang="en-US" altLang="en-US"/>
              <a:pPr>
                <a:defRPr/>
              </a:pPr>
              <a:t>‹#›</a:t>
            </a:fld>
            <a:endParaRPr lang="en-US" altLang="en-US"/>
          </a:p>
        </p:txBody>
      </p:sp>
    </p:spTree>
    <p:extLst>
      <p:ext uri="{BB962C8B-B14F-4D97-AF65-F5344CB8AC3E}">
        <p14:creationId xmlns:p14="http://schemas.microsoft.com/office/powerpoint/2010/main" val="19785916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A0303A0-E5EC-49E6-9BD7-28C4A0D86BD3}"/>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D2DC5A6C-220F-48A9-BC55-E3B78A390CF2}" type="datetimeFigureOut">
              <a:rPr lang="en-US"/>
              <a:pPr>
                <a:defRPr/>
              </a:pPr>
              <a:t>10/26/2025</a:t>
            </a:fld>
            <a:endParaRPr lang="en-US"/>
          </a:p>
        </p:txBody>
      </p:sp>
      <p:sp>
        <p:nvSpPr>
          <p:cNvPr id="8" name="Footer Placeholder 7">
            <a:extLst>
              <a:ext uri="{FF2B5EF4-FFF2-40B4-BE49-F238E27FC236}">
                <a16:creationId xmlns:a16="http://schemas.microsoft.com/office/drawing/2014/main" id="{13AE1E31-9C8F-4DA1-88F3-8286D09BC48A}"/>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9" name="Slide Number Placeholder 8">
            <a:extLst>
              <a:ext uri="{FF2B5EF4-FFF2-40B4-BE49-F238E27FC236}">
                <a16:creationId xmlns:a16="http://schemas.microsoft.com/office/drawing/2014/main" id="{4A856D5D-C41A-4DA6-8084-BA6A6B7267C6}"/>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837CBBAC-D1C1-4465-8169-E249FEF1F2C2}" type="slidenum">
              <a:rPr lang="en-US" altLang="en-US"/>
              <a:pPr>
                <a:defRPr/>
              </a:pPr>
              <a:t>‹#›</a:t>
            </a:fld>
            <a:endParaRPr lang="en-US" altLang="en-US"/>
          </a:p>
        </p:txBody>
      </p:sp>
    </p:spTree>
    <p:extLst>
      <p:ext uri="{BB962C8B-B14F-4D97-AF65-F5344CB8AC3E}">
        <p14:creationId xmlns:p14="http://schemas.microsoft.com/office/powerpoint/2010/main" val="7900534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53B05BC9-5B96-403D-8004-573EF33A09EC}"/>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32722047-7E25-47A0-A875-A8BED8844448}" type="datetimeFigureOut">
              <a:rPr lang="en-US"/>
              <a:pPr>
                <a:defRPr/>
              </a:pPr>
              <a:t>10/26/2025</a:t>
            </a:fld>
            <a:endParaRPr lang="en-US"/>
          </a:p>
        </p:txBody>
      </p:sp>
      <p:sp>
        <p:nvSpPr>
          <p:cNvPr id="4" name="Footer Placeholder 3">
            <a:extLst>
              <a:ext uri="{FF2B5EF4-FFF2-40B4-BE49-F238E27FC236}">
                <a16:creationId xmlns:a16="http://schemas.microsoft.com/office/drawing/2014/main" id="{2872C218-9A03-4D7F-9461-5FC15253B90C}"/>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773737AD-9BFD-4DCA-A5A9-3335A93DF4F1}"/>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0F312A04-7C38-4284-BC2B-8A720392D8CF}" type="slidenum">
              <a:rPr lang="en-US" altLang="en-US"/>
              <a:pPr>
                <a:defRPr/>
              </a:pPr>
              <a:t>‹#›</a:t>
            </a:fld>
            <a:endParaRPr lang="en-US" altLang="en-US"/>
          </a:p>
        </p:txBody>
      </p:sp>
    </p:spTree>
    <p:extLst>
      <p:ext uri="{BB962C8B-B14F-4D97-AF65-F5344CB8AC3E}">
        <p14:creationId xmlns:p14="http://schemas.microsoft.com/office/powerpoint/2010/main" val="14131490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159A37-DB09-4738-B04E-F33ECCD81BAE}"/>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7DD8E04E-F7DE-415D-8524-DCB9B0C8C530}" type="datetimeFigureOut">
              <a:rPr lang="en-US"/>
              <a:pPr>
                <a:defRPr/>
              </a:pPr>
              <a:t>10/26/2025</a:t>
            </a:fld>
            <a:endParaRPr lang="en-US"/>
          </a:p>
        </p:txBody>
      </p:sp>
      <p:sp>
        <p:nvSpPr>
          <p:cNvPr id="3" name="Footer Placeholder 2">
            <a:extLst>
              <a:ext uri="{FF2B5EF4-FFF2-40B4-BE49-F238E27FC236}">
                <a16:creationId xmlns:a16="http://schemas.microsoft.com/office/drawing/2014/main" id="{ED4E549E-CD82-428D-8EF7-C32CF4521DE5}"/>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4" name="Slide Number Placeholder 3">
            <a:extLst>
              <a:ext uri="{FF2B5EF4-FFF2-40B4-BE49-F238E27FC236}">
                <a16:creationId xmlns:a16="http://schemas.microsoft.com/office/drawing/2014/main" id="{1B380EB2-A09C-4BE8-96CC-6DB54EF2EA65}"/>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9FCCD2B8-6CAC-41E9-902D-276D3C4E7B6D}" type="slidenum">
              <a:rPr lang="en-US" altLang="en-US"/>
              <a:pPr>
                <a:defRPr/>
              </a:pPr>
              <a:t>‹#›</a:t>
            </a:fld>
            <a:endParaRPr lang="en-US" altLang="en-US"/>
          </a:p>
        </p:txBody>
      </p:sp>
    </p:spTree>
    <p:extLst>
      <p:ext uri="{BB962C8B-B14F-4D97-AF65-F5344CB8AC3E}">
        <p14:creationId xmlns:p14="http://schemas.microsoft.com/office/powerpoint/2010/main" val="8942778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306C2695-591B-43D7-959D-EF1541ADB4DC}"/>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424977DF-324E-4830-BC0D-8948AA4F0F03}" type="datetimeFigureOut">
              <a:rPr lang="en-US"/>
              <a:pPr>
                <a:defRPr/>
              </a:pPr>
              <a:t>10/26/2025</a:t>
            </a:fld>
            <a:endParaRPr lang="en-US"/>
          </a:p>
        </p:txBody>
      </p:sp>
      <p:sp>
        <p:nvSpPr>
          <p:cNvPr id="6" name="Footer Placeholder 5">
            <a:extLst>
              <a:ext uri="{FF2B5EF4-FFF2-40B4-BE49-F238E27FC236}">
                <a16:creationId xmlns:a16="http://schemas.microsoft.com/office/drawing/2014/main" id="{3DDFFDF8-1C00-4178-8D7D-9148101D70FA}"/>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1FD1A5CA-77EC-41C3-AA91-ABE5ADA56050}"/>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C5AD75A0-265F-487C-A341-18A9BB9AEAF7}" type="slidenum">
              <a:rPr lang="en-US" altLang="en-US"/>
              <a:pPr>
                <a:defRPr/>
              </a:pPr>
              <a:t>‹#›</a:t>
            </a:fld>
            <a:endParaRPr lang="en-US" altLang="en-US"/>
          </a:p>
        </p:txBody>
      </p:sp>
    </p:spTree>
    <p:extLst>
      <p:ext uri="{BB962C8B-B14F-4D97-AF65-F5344CB8AC3E}">
        <p14:creationId xmlns:p14="http://schemas.microsoft.com/office/powerpoint/2010/main" val="4208466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A18B66-B4D8-4A7A-BDEC-66301FAE78DF}"/>
              </a:ext>
            </a:extLst>
          </p:cNvPr>
          <p:cNvSpPr>
            <a:spLocks noGrp="1"/>
          </p:cNvSpPr>
          <p:nvPr>
            <p:ph type="dt" sz="half" idx="10"/>
          </p:nvPr>
        </p:nvSpPr>
        <p:spPr/>
        <p:txBody>
          <a:bodyPr/>
          <a:lstStyle>
            <a:lvl1pPr>
              <a:defRPr/>
            </a:lvl1pPr>
          </a:lstStyle>
          <a:p>
            <a:pPr>
              <a:defRPr/>
            </a:pPr>
            <a:fld id="{739C3C56-2AD5-4054-974A-0C3A185AE4C3}" type="datetimeFigureOut">
              <a:rPr lang="en-US"/>
              <a:pPr>
                <a:defRPr/>
              </a:pPr>
              <a:t>10/26/2025</a:t>
            </a:fld>
            <a:endParaRPr lang="en-US"/>
          </a:p>
        </p:txBody>
      </p:sp>
      <p:sp>
        <p:nvSpPr>
          <p:cNvPr id="5" name="Footer Placeholder 4">
            <a:extLst>
              <a:ext uri="{FF2B5EF4-FFF2-40B4-BE49-F238E27FC236}">
                <a16:creationId xmlns:a16="http://schemas.microsoft.com/office/drawing/2014/main" id="{171B54E0-90B3-441A-91A4-F58501D92AD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184FA5C-1357-411B-9053-0BA43118F74E}"/>
              </a:ext>
            </a:extLst>
          </p:cNvPr>
          <p:cNvSpPr>
            <a:spLocks noGrp="1"/>
          </p:cNvSpPr>
          <p:nvPr>
            <p:ph type="sldNum" sz="quarter" idx="12"/>
          </p:nvPr>
        </p:nvSpPr>
        <p:spPr/>
        <p:txBody>
          <a:bodyPr/>
          <a:lstStyle>
            <a:lvl1pPr>
              <a:defRPr/>
            </a:lvl1pPr>
          </a:lstStyle>
          <a:p>
            <a:pPr>
              <a:defRPr/>
            </a:pPr>
            <a:fld id="{2EE28796-A6AB-4B83-AEA4-1D41D788F64F}" type="slidenum">
              <a:rPr lang="en-US" altLang="en-US"/>
              <a:pPr>
                <a:defRPr/>
              </a:pPr>
              <a:t>‹#›</a:t>
            </a:fld>
            <a:endParaRPr lang="en-US" altLang="en-US"/>
          </a:p>
        </p:txBody>
      </p:sp>
    </p:spTree>
    <p:extLst>
      <p:ext uri="{BB962C8B-B14F-4D97-AF65-F5344CB8AC3E}">
        <p14:creationId xmlns:p14="http://schemas.microsoft.com/office/powerpoint/2010/main" val="204332966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43DC55D1-83BD-419E-9192-B67D9296DF66}"/>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8C3DB5F5-5B87-4321-A034-4B4B05F2B706}" type="datetimeFigureOut">
              <a:rPr lang="en-US"/>
              <a:pPr>
                <a:defRPr/>
              </a:pPr>
              <a:t>10/26/2025</a:t>
            </a:fld>
            <a:endParaRPr lang="en-US"/>
          </a:p>
        </p:txBody>
      </p:sp>
      <p:sp>
        <p:nvSpPr>
          <p:cNvPr id="6" name="Footer Placeholder 5">
            <a:extLst>
              <a:ext uri="{FF2B5EF4-FFF2-40B4-BE49-F238E27FC236}">
                <a16:creationId xmlns:a16="http://schemas.microsoft.com/office/drawing/2014/main" id="{29B359B1-01D1-491E-A811-85FDD22F0EC4}"/>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52BA9CC5-F593-4C37-8C4A-84B7ACB392C6}"/>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9C169808-7257-49B9-8971-3392D696A8E6}" type="slidenum">
              <a:rPr lang="en-US" altLang="en-US"/>
              <a:pPr>
                <a:defRPr/>
              </a:pPr>
              <a:t>‹#›</a:t>
            </a:fld>
            <a:endParaRPr lang="en-US" altLang="en-US"/>
          </a:p>
        </p:txBody>
      </p:sp>
    </p:spTree>
    <p:extLst>
      <p:ext uri="{BB962C8B-B14F-4D97-AF65-F5344CB8AC3E}">
        <p14:creationId xmlns:p14="http://schemas.microsoft.com/office/powerpoint/2010/main" val="13851087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AF7AD0-2459-4825-9E6A-3B458626C24E}"/>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D1C44558-58A7-4413-8A8E-A50516B3F7AC}" type="datetimeFigureOut">
              <a:rPr lang="en-US"/>
              <a:pPr>
                <a:defRPr/>
              </a:pPr>
              <a:t>10/26/2025</a:t>
            </a:fld>
            <a:endParaRPr lang="en-US"/>
          </a:p>
        </p:txBody>
      </p:sp>
      <p:sp>
        <p:nvSpPr>
          <p:cNvPr id="5" name="Footer Placeholder 4">
            <a:extLst>
              <a:ext uri="{FF2B5EF4-FFF2-40B4-BE49-F238E27FC236}">
                <a16:creationId xmlns:a16="http://schemas.microsoft.com/office/drawing/2014/main" id="{6B442C1D-66D3-4F27-80CE-359280D03D87}"/>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E2741D5E-B3C6-45BF-9A57-D0257A4BC072}"/>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B19850E1-4248-4B39-96B5-C5D958F6F883}" type="slidenum">
              <a:rPr lang="en-US" altLang="en-US"/>
              <a:pPr>
                <a:defRPr/>
              </a:pPr>
              <a:t>‹#›</a:t>
            </a:fld>
            <a:endParaRPr lang="en-US" altLang="en-US"/>
          </a:p>
        </p:txBody>
      </p:sp>
    </p:spTree>
    <p:extLst>
      <p:ext uri="{BB962C8B-B14F-4D97-AF65-F5344CB8AC3E}">
        <p14:creationId xmlns:p14="http://schemas.microsoft.com/office/powerpoint/2010/main" val="16624872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0CA50B-0C49-4864-978F-EAFC0D1A0167}"/>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36C8E576-05E5-4EAC-B906-CC9E0988CD85}" type="datetimeFigureOut">
              <a:rPr lang="en-US"/>
              <a:pPr>
                <a:defRPr/>
              </a:pPr>
              <a:t>10/26/2025</a:t>
            </a:fld>
            <a:endParaRPr lang="en-US"/>
          </a:p>
        </p:txBody>
      </p:sp>
      <p:sp>
        <p:nvSpPr>
          <p:cNvPr id="5" name="Footer Placeholder 4">
            <a:extLst>
              <a:ext uri="{FF2B5EF4-FFF2-40B4-BE49-F238E27FC236}">
                <a16:creationId xmlns:a16="http://schemas.microsoft.com/office/drawing/2014/main" id="{BDC56A5E-5A71-4F4C-B62C-82474DEAB2EE}"/>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33B97BB2-BEFF-406E-973D-E925F97AE730}"/>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2C19A0B6-75F5-432E-A55C-FD0D6D8F2AB0}" type="slidenum">
              <a:rPr lang="en-US" altLang="en-US"/>
              <a:pPr>
                <a:defRPr/>
              </a:pPr>
              <a:t>‹#›</a:t>
            </a:fld>
            <a:endParaRPr lang="en-US" altLang="en-US"/>
          </a:p>
        </p:txBody>
      </p:sp>
    </p:spTree>
    <p:extLst>
      <p:ext uri="{BB962C8B-B14F-4D97-AF65-F5344CB8AC3E}">
        <p14:creationId xmlns:p14="http://schemas.microsoft.com/office/powerpoint/2010/main" val="2134658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71F9A41B-3A16-447C-8DF3-F67489DA61A3}"/>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DB13EF95-CFD2-433A-B82C-280DCBD2A978}" type="datetimeFigureOut">
              <a:rPr lang="en-US"/>
              <a:pPr>
                <a:defRPr/>
              </a:pPr>
              <a:t>10/26/2025</a:t>
            </a:fld>
            <a:endParaRPr lang="en-US"/>
          </a:p>
        </p:txBody>
      </p:sp>
      <p:sp>
        <p:nvSpPr>
          <p:cNvPr id="5" name="Footer Placeholder 4">
            <a:extLst>
              <a:ext uri="{FF2B5EF4-FFF2-40B4-BE49-F238E27FC236}">
                <a16:creationId xmlns:a16="http://schemas.microsoft.com/office/drawing/2014/main" id="{30644C91-FB9F-49C7-B95E-9E8248855D0E}"/>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6AE97D66-3A9C-4632-B143-32D38AEBA504}"/>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6040267B-FA46-48EC-9766-7B3066CFE684}" type="slidenum">
              <a:rPr lang="en-US" altLang="en-US"/>
              <a:pPr>
                <a:defRPr/>
              </a:pPr>
              <a:t>‹#›</a:t>
            </a:fld>
            <a:endParaRPr lang="en-US" altLang="en-US"/>
          </a:p>
        </p:txBody>
      </p:sp>
    </p:spTree>
    <p:extLst>
      <p:ext uri="{BB962C8B-B14F-4D97-AF65-F5344CB8AC3E}">
        <p14:creationId xmlns:p14="http://schemas.microsoft.com/office/powerpoint/2010/main" val="21056448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F4220D-5185-4052-9096-5442AF521F17}"/>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E5BB2403-5E88-4C90-90D2-5E7B15DD498A}" type="datetimeFigureOut">
              <a:rPr lang="en-US"/>
              <a:pPr>
                <a:defRPr/>
              </a:pPr>
              <a:t>10/26/2025</a:t>
            </a:fld>
            <a:endParaRPr lang="en-US"/>
          </a:p>
        </p:txBody>
      </p:sp>
      <p:sp>
        <p:nvSpPr>
          <p:cNvPr id="5" name="Footer Placeholder 4">
            <a:extLst>
              <a:ext uri="{FF2B5EF4-FFF2-40B4-BE49-F238E27FC236}">
                <a16:creationId xmlns:a16="http://schemas.microsoft.com/office/drawing/2014/main" id="{5E444C39-A490-41E4-8C83-9D87150376FE}"/>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769BD1AD-876B-4BC0-BA6A-3A698776E4FB}"/>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67B9D772-FE85-45F4-832A-B6541A3CCDB1}" type="slidenum">
              <a:rPr lang="en-US" altLang="en-US"/>
              <a:pPr>
                <a:defRPr/>
              </a:pPr>
              <a:t>‹#›</a:t>
            </a:fld>
            <a:endParaRPr lang="en-US" altLang="en-US"/>
          </a:p>
        </p:txBody>
      </p:sp>
    </p:spTree>
    <p:extLst>
      <p:ext uri="{BB962C8B-B14F-4D97-AF65-F5344CB8AC3E}">
        <p14:creationId xmlns:p14="http://schemas.microsoft.com/office/powerpoint/2010/main" val="161864924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F427AD-EE80-478A-94DC-AF454EE2A091}"/>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7090B1AE-37CB-4E60-A698-C1B5E626D1F5}" type="datetimeFigureOut">
              <a:rPr lang="en-US"/>
              <a:pPr>
                <a:defRPr/>
              </a:pPr>
              <a:t>10/26/2025</a:t>
            </a:fld>
            <a:endParaRPr lang="en-US"/>
          </a:p>
        </p:txBody>
      </p:sp>
      <p:sp>
        <p:nvSpPr>
          <p:cNvPr id="5" name="Footer Placeholder 4">
            <a:extLst>
              <a:ext uri="{FF2B5EF4-FFF2-40B4-BE49-F238E27FC236}">
                <a16:creationId xmlns:a16="http://schemas.microsoft.com/office/drawing/2014/main" id="{2EBEA099-8118-40C4-A017-3821D038CC48}"/>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49F95FF8-3263-4E6F-82E1-9BA4E8C2B06D}"/>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A8F7F882-0C7C-49B8-B890-9F1CD0A056DD}" type="slidenum">
              <a:rPr lang="en-US" altLang="en-US"/>
              <a:pPr>
                <a:defRPr/>
              </a:pPr>
              <a:t>‹#›</a:t>
            </a:fld>
            <a:endParaRPr lang="en-US" altLang="en-US"/>
          </a:p>
        </p:txBody>
      </p:sp>
    </p:spTree>
    <p:extLst>
      <p:ext uri="{BB962C8B-B14F-4D97-AF65-F5344CB8AC3E}">
        <p14:creationId xmlns:p14="http://schemas.microsoft.com/office/powerpoint/2010/main" val="416323604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4F385DA-858A-4373-973F-D2A9F680BA8E}"/>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8BA255D2-A455-463E-91F4-18FB88128EF3}" type="datetimeFigureOut">
              <a:rPr lang="en-US"/>
              <a:pPr>
                <a:defRPr/>
              </a:pPr>
              <a:t>10/26/2025</a:t>
            </a:fld>
            <a:endParaRPr lang="en-US"/>
          </a:p>
        </p:txBody>
      </p:sp>
      <p:sp>
        <p:nvSpPr>
          <p:cNvPr id="6" name="Footer Placeholder 5">
            <a:extLst>
              <a:ext uri="{FF2B5EF4-FFF2-40B4-BE49-F238E27FC236}">
                <a16:creationId xmlns:a16="http://schemas.microsoft.com/office/drawing/2014/main" id="{265E9908-2E7E-4606-ACDC-2611926D79E0}"/>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5BCD5C78-6839-45CC-89C6-01B750217701}"/>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C3785F3D-AB3A-4BA7-A856-8B18938E157C}" type="slidenum">
              <a:rPr lang="en-US" altLang="en-US"/>
              <a:pPr>
                <a:defRPr/>
              </a:pPr>
              <a:t>‹#›</a:t>
            </a:fld>
            <a:endParaRPr lang="en-US" altLang="en-US"/>
          </a:p>
        </p:txBody>
      </p:sp>
    </p:spTree>
    <p:extLst>
      <p:ext uri="{BB962C8B-B14F-4D97-AF65-F5344CB8AC3E}">
        <p14:creationId xmlns:p14="http://schemas.microsoft.com/office/powerpoint/2010/main" val="338459452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76F999F-9C7A-4DE9-B5A6-474AA41D050F}"/>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93634AF0-62F5-4338-A7DA-3C13615A0210}" type="datetimeFigureOut">
              <a:rPr lang="en-US"/>
              <a:pPr>
                <a:defRPr/>
              </a:pPr>
              <a:t>10/26/2025</a:t>
            </a:fld>
            <a:endParaRPr lang="en-US"/>
          </a:p>
        </p:txBody>
      </p:sp>
      <p:sp>
        <p:nvSpPr>
          <p:cNvPr id="8" name="Footer Placeholder 7">
            <a:extLst>
              <a:ext uri="{FF2B5EF4-FFF2-40B4-BE49-F238E27FC236}">
                <a16:creationId xmlns:a16="http://schemas.microsoft.com/office/drawing/2014/main" id="{DC9FE846-DC24-445F-B762-17931B2A144F}"/>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9" name="Slide Number Placeholder 8">
            <a:extLst>
              <a:ext uri="{FF2B5EF4-FFF2-40B4-BE49-F238E27FC236}">
                <a16:creationId xmlns:a16="http://schemas.microsoft.com/office/drawing/2014/main" id="{8FA53321-906D-44A7-BB14-CB20357DCC59}"/>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E917DF4A-8BF6-40B0-A94C-5580E580E5EB}" type="slidenum">
              <a:rPr lang="en-US" altLang="en-US"/>
              <a:pPr>
                <a:defRPr/>
              </a:pPr>
              <a:t>‹#›</a:t>
            </a:fld>
            <a:endParaRPr lang="en-US" altLang="en-US"/>
          </a:p>
        </p:txBody>
      </p:sp>
    </p:spTree>
    <p:extLst>
      <p:ext uri="{BB962C8B-B14F-4D97-AF65-F5344CB8AC3E}">
        <p14:creationId xmlns:p14="http://schemas.microsoft.com/office/powerpoint/2010/main" val="60374177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91E5C2B6-AC1B-4B87-8866-545D8005C480}"/>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3774F8EC-DD2B-43B6-8AE3-82AF73414FC3}" type="datetimeFigureOut">
              <a:rPr lang="en-US"/>
              <a:pPr>
                <a:defRPr/>
              </a:pPr>
              <a:t>10/26/2025</a:t>
            </a:fld>
            <a:endParaRPr lang="en-US"/>
          </a:p>
        </p:txBody>
      </p:sp>
      <p:sp>
        <p:nvSpPr>
          <p:cNvPr id="4" name="Footer Placeholder 3">
            <a:extLst>
              <a:ext uri="{FF2B5EF4-FFF2-40B4-BE49-F238E27FC236}">
                <a16:creationId xmlns:a16="http://schemas.microsoft.com/office/drawing/2014/main" id="{31E461D9-E25E-4C26-8C2C-D4FF5613ECD9}"/>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C5C9F3AF-7E46-4963-BE4F-379DB7522039}"/>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DDCF54F9-8A5F-42D3-87A5-2C54B517D2CB}" type="slidenum">
              <a:rPr lang="en-US" altLang="en-US"/>
              <a:pPr>
                <a:defRPr/>
              </a:pPr>
              <a:t>‹#›</a:t>
            </a:fld>
            <a:endParaRPr lang="en-US" altLang="en-US"/>
          </a:p>
        </p:txBody>
      </p:sp>
    </p:spTree>
    <p:extLst>
      <p:ext uri="{BB962C8B-B14F-4D97-AF65-F5344CB8AC3E}">
        <p14:creationId xmlns:p14="http://schemas.microsoft.com/office/powerpoint/2010/main" val="186488937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A3F48A4-8BAF-460C-81ED-02CC19DFCA52}"/>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9E943ABE-063C-470B-BF70-B0C0408A5807}" type="datetimeFigureOut">
              <a:rPr lang="en-US"/>
              <a:pPr>
                <a:defRPr/>
              </a:pPr>
              <a:t>10/26/2025</a:t>
            </a:fld>
            <a:endParaRPr lang="en-US"/>
          </a:p>
        </p:txBody>
      </p:sp>
      <p:sp>
        <p:nvSpPr>
          <p:cNvPr id="3" name="Footer Placeholder 2">
            <a:extLst>
              <a:ext uri="{FF2B5EF4-FFF2-40B4-BE49-F238E27FC236}">
                <a16:creationId xmlns:a16="http://schemas.microsoft.com/office/drawing/2014/main" id="{D77149EA-42E1-4E84-8EB2-F9A52D14CBC6}"/>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4" name="Slide Number Placeholder 3">
            <a:extLst>
              <a:ext uri="{FF2B5EF4-FFF2-40B4-BE49-F238E27FC236}">
                <a16:creationId xmlns:a16="http://schemas.microsoft.com/office/drawing/2014/main" id="{58D027FA-2113-4264-9ECA-9BF3A8286EFE}"/>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79F8D986-7078-4900-9D57-4F245D905016}" type="slidenum">
              <a:rPr lang="en-US" altLang="en-US"/>
              <a:pPr>
                <a:defRPr/>
              </a:pPr>
              <a:t>‹#›</a:t>
            </a:fld>
            <a:endParaRPr lang="en-US" altLang="en-US"/>
          </a:p>
        </p:txBody>
      </p:sp>
    </p:spTree>
    <p:extLst>
      <p:ext uri="{BB962C8B-B14F-4D97-AF65-F5344CB8AC3E}">
        <p14:creationId xmlns:p14="http://schemas.microsoft.com/office/powerpoint/2010/main" val="1750714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9BCE113-B0BE-48AA-BF22-F7E26C3F7485}"/>
              </a:ext>
            </a:extLst>
          </p:cNvPr>
          <p:cNvSpPr>
            <a:spLocks noGrp="1"/>
          </p:cNvSpPr>
          <p:nvPr>
            <p:ph type="dt" sz="half" idx="10"/>
          </p:nvPr>
        </p:nvSpPr>
        <p:spPr/>
        <p:txBody>
          <a:bodyPr/>
          <a:lstStyle>
            <a:lvl1pPr>
              <a:defRPr/>
            </a:lvl1pPr>
          </a:lstStyle>
          <a:p>
            <a:pPr>
              <a:defRPr/>
            </a:pPr>
            <a:fld id="{E57C9811-18EA-4A27-B134-5D50DFF85BEA}" type="datetimeFigureOut">
              <a:rPr lang="en-US"/>
              <a:pPr>
                <a:defRPr/>
              </a:pPr>
              <a:t>10/26/2025</a:t>
            </a:fld>
            <a:endParaRPr lang="en-US"/>
          </a:p>
        </p:txBody>
      </p:sp>
      <p:sp>
        <p:nvSpPr>
          <p:cNvPr id="5" name="Footer Placeholder 4">
            <a:extLst>
              <a:ext uri="{FF2B5EF4-FFF2-40B4-BE49-F238E27FC236}">
                <a16:creationId xmlns:a16="http://schemas.microsoft.com/office/drawing/2014/main" id="{3B93713A-E4BF-462D-8AC4-BBD8092A02C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122E593-402B-4A99-8F97-7640E0E17B1A}"/>
              </a:ext>
            </a:extLst>
          </p:cNvPr>
          <p:cNvSpPr>
            <a:spLocks noGrp="1"/>
          </p:cNvSpPr>
          <p:nvPr>
            <p:ph type="sldNum" sz="quarter" idx="12"/>
          </p:nvPr>
        </p:nvSpPr>
        <p:spPr/>
        <p:txBody>
          <a:bodyPr/>
          <a:lstStyle>
            <a:lvl1pPr>
              <a:defRPr/>
            </a:lvl1pPr>
          </a:lstStyle>
          <a:p>
            <a:pPr>
              <a:defRPr/>
            </a:pPr>
            <a:fld id="{C5F7DCE8-2A74-4C7D-962E-941CCCB4FF22}" type="slidenum">
              <a:rPr lang="en-US" altLang="en-US"/>
              <a:pPr>
                <a:defRPr/>
              </a:pPr>
              <a:t>‹#›</a:t>
            </a:fld>
            <a:endParaRPr lang="en-US" altLang="en-US"/>
          </a:p>
        </p:txBody>
      </p:sp>
    </p:spTree>
    <p:extLst>
      <p:ext uri="{BB962C8B-B14F-4D97-AF65-F5344CB8AC3E}">
        <p14:creationId xmlns:p14="http://schemas.microsoft.com/office/powerpoint/2010/main" val="146651462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45A793A8-3043-407D-8FE8-B11CE71E5F33}"/>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F24B58D7-29AA-4246-BF9A-70F028F8445D}" type="datetimeFigureOut">
              <a:rPr lang="en-US"/>
              <a:pPr>
                <a:defRPr/>
              </a:pPr>
              <a:t>10/26/2025</a:t>
            </a:fld>
            <a:endParaRPr lang="en-US"/>
          </a:p>
        </p:txBody>
      </p:sp>
      <p:sp>
        <p:nvSpPr>
          <p:cNvPr id="6" name="Footer Placeholder 5">
            <a:extLst>
              <a:ext uri="{FF2B5EF4-FFF2-40B4-BE49-F238E27FC236}">
                <a16:creationId xmlns:a16="http://schemas.microsoft.com/office/drawing/2014/main" id="{5B6AF137-86C8-4A7E-816F-272CF874CFF9}"/>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E17AA710-5F63-4D93-B42C-1713B990ED36}"/>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FEC727F6-DE94-4682-9727-50C6067B70A2}" type="slidenum">
              <a:rPr lang="en-US" altLang="en-US"/>
              <a:pPr>
                <a:defRPr/>
              </a:pPr>
              <a:t>‹#›</a:t>
            </a:fld>
            <a:endParaRPr lang="en-US" altLang="en-US"/>
          </a:p>
        </p:txBody>
      </p:sp>
    </p:spTree>
    <p:extLst>
      <p:ext uri="{BB962C8B-B14F-4D97-AF65-F5344CB8AC3E}">
        <p14:creationId xmlns:p14="http://schemas.microsoft.com/office/powerpoint/2010/main" val="223801187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054CEB35-E72C-4897-A914-0CE56DEE42D4}"/>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3EF3A129-8746-42EF-A802-20A5CC6671D6}" type="datetimeFigureOut">
              <a:rPr lang="en-US"/>
              <a:pPr>
                <a:defRPr/>
              </a:pPr>
              <a:t>10/26/2025</a:t>
            </a:fld>
            <a:endParaRPr lang="en-US"/>
          </a:p>
        </p:txBody>
      </p:sp>
      <p:sp>
        <p:nvSpPr>
          <p:cNvPr id="6" name="Footer Placeholder 5">
            <a:extLst>
              <a:ext uri="{FF2B5EF4-FFF2-40B4-BE49-F238E27FC236}">
                <a16:creationId xmlns:a16="http://schemas.microsoft.com/office/drawing/2014/main" id="{7126097A-28CD-4DC1-A7E1-C79ECC5860DB}"/>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DC4849FE-A7AD-4094-ADFB-A8AC5E40C43D}"/>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08C883CE-2D35-4C19-B12A-8509C3C7CFE2}" type="slidenum">
              <a:rPr lang="en-US" altLang="en-US"/>
              <a:pPr>
                <a:defRPr/>
              </a:pPr>
              <a:t>‹#›</a:t>
            </a:fld>
            <a:endParaRPr lang="en-US" altLang="en-US"/>
          </a:p>
        </p:txBody>
      </p:sp>
    </p:spTree>
    <p:extLst>
      <p:ext uri="{BB962C8B-B14F-4D97-AF65-F5344CB8AC3E}">
        <p14:creationId xmlns:p14="http://schemas.microsoft.com/office/powerpoint/2010/main" val="199511574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2FAF26-2A60-407E-A9D5-CDF67F916443}"/>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64D26ABA-D44F-4CE8-8DDC-419FC830A50A}" type="datetimeFigureOut">
              <a:rPr lang="en-US"/>
              <a:pPr>
                <a:defRPr/>
              </a:pPr>
              <a:t>10/26/2025</a:t>
            </a:fld>
            <a:endParaRPr lang="en-US"/>
          </a:p>
        </p:txBody>
      </p:sp>
      <p:sp>
        <p:nvSpPr>
          <p:cNvPr id="5" name="Footer Placeholder 4">
            <a:extLst>
              <a:ext uri="{FF2B5EF4-FFF2-40B4-BE49-F238E27FC236}">
                <a16:creationId xmlns:a16="http://schemas.microsoft.com/office/drawing/2014/main" id="{A42D4BC1-0B78-4082-A53D-B0F70BA74AEE}"/>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1C0D397F-9202-4CBC-A4B9-0D83DA045B5C}"/>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4444DA92-0F3B-4895-8624-B81D36192C7F}" type="slidenum">
              <a:rPr lang="en-US" altLang="en-US"/>
              <a:pPr>
                <a:defRPr/>
              </a:pPr>
              <a:t>‹#›</a:t>
            </a:fld>
            <a:endParaRPr lang="en-US" altLang="en-US"/>
          </a:p>
        </p:txBody>
      </p:sp>
    </p:spTree>
    <p:extLst>
      <p:ext uri="{BB962C8B-B14F-4D97-AF65-F5344CB8AC3E}">
        <p14:creationId xmlns:p14="http://schemas.microsoft.com/office/powerpoint/2010/main" val="310495711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A5BD2C-FF43-4F60-BF5C-6B57668E941B}"/>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B8AEDB65-D989-4517-A438-9EF7298F5B38}" type="datetimeFigureOut">
              <a:rPr lang="en-US"/>
              <a:pPr>
                <a:defRPr/>
              </a:pPr>
              <a:t>10/26/2025</a:t>
            </a:fld>
            <a:endParaRPr lang="en-US"/>
          </a:p>
        </p:txBody>
      </p:sp>
      <p:sp>
        <p:nvSpPr>
          <p:cNvPr id="5" name="Footer Placeholder 4">
            <a:extLst>
              <a:ext uri="{FF2B5EF4-FFF2-40B4-BE49-F238E27FC236}">
                <a16:creationId xmlns:a16="http://schemas.microsoft.com/office/drawing/2014/main" id="{29597FA3-0CDC-4B41-AFF0-CBAB41AA3BB1}"/>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21B587E2-AAB0-4E26-966F-A71844C89161}"/>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B4D57165-5CA6-477A-9711-41A5D8272A52}" type="slidenum">
              <a:rPr lang="en-US" altLang="en-US"/>
              <a:pPr>
                <a:defRPr/>
              </a:pPr>
              <a:t>‹#›</a:t>
            </a:fld>
            <a:endParaRPr lang="en-US" altLang="en-US"/>
          </a:p>
        </p:txBody>
      </p:sp>
    </p:spTree>
    <p:extLst>
      <p:ext uri="{BB962C8B-B14F-4D97-AF65-F5344CB8AC3E}">
        <p14:creationId xmlns:p14="http://schemas.microsoft.com/office/powerpoint/2010/main" val="146624879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9476D034-15E6-4880-9A25-5925C7B83072}"/>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854A60D0-3361-4E4E-9745-0B66C288000F}" type="datetimeFigureOut">
              <a:rPr lang="en-US"/>
              <a:pPr>
                <a:defRPr/>
              </a:pPr>
              <a:t>10/26/2025</a:t>
            </a:fld>
            <a:endParaRPr lang="en-US"/>
          </a:p>
        </p:txBody>
      </p:sp>
      <p:sp>
        <p:nvSpPr>
          <p:cNvPr id="5" name="Footer Placeholder 4">
            <a:extLst>
              <a:ext uri="{FF2B5EF4-FFF2-40B4-BE49-F238E27FC236}">
                <a16:creationId xmlns:a16="http://schemas.microsoft.com/office/drawing/2014/main" id="{C0A16DD2-BBC9-48A9-B320-39CC245918DE}"/>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C5AB5E08-87B7-427F-BFC0-318083AC2FA1}"/>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BF08956E-E845-4E7B-938A-3E1DC11B44ED}" type="slidenum">
              <a:rPr lang="en-US" altLang="en-US"/>
              <a:pPr>
                <a:defRPr/>
              </a:pPr>
              <a:t>‹#›</a:t>
            </a:fld>
            <a:endParaRPr lang="en-US" altLang="en-US"/>
          </a:p>
        </p:txBody>
      </p:sp>
    </p:spTree>
    <p:extLst>
      <p:ext uri="{BB962C8B-B14F-4D97-AF65-F5344CB8AC3E}">
        <p14:creationId xmlns:p14="http://schemas.microsoft.com/office/powerpoint/2010/main" val="65107528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3806E0-9A29-4C67-B82D-79C77573E070}"/>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D2ACD989-4D20-469B-B625-996298E383A8}" type="datetimeFigureOut">
              <a:rPr lang="en-US"/>
              <a:pPr>
                <a:defRPr/>
              </a:pPr>
              <a:t>10/26/2025</a:t>
            </a:fld>
            <a:endParaRPr lang="en-US"/>
          </a:p>
        </p:txBody>
      </p:sp>
      <p:sp>
        <p:nvSpPr>
          <p:cNvPr id="5" name="Footer Placeholder 4">
            <a:extLst>
              <a:ext uri="{FF2B5EF4-FFF2-40B4-BE49-F238E27FC236}">
                <a16:creationId xmlns:a16="http://schemas.microsoft.com/office/drawing/2014/main" id="{83CA5591-567D-4CB8-92A3-229E110AF4C2}"/>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ECFFE7D1-EAC7-4C9D-A093-7BDD15615B98}"/>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A764BF55-8230-4952-8882-F64D27292F20}" type="slidenum">
              <a:rPr lang="en-US" altLang="en-US"/>
              <a:pPr>
                <a:defRPr/>
              </a:pPr>
              <a:t>‹#›</a:t>
            </a:fld>
            <a:endParaRPr lang="en-US" altLang="en-US"/>
          </a:p>
        </p:txBody>
      </p:sp>
    </p:spTree>
    <p:extLst>
      <p:ext uri="{BB962C8B-B14F-4D97-AF65-F5344CB8AC3E}">
        <p14:creationId xmlns:p14="http://schemas.microsoft.com/office/powerpoint/2010/main" val="134719984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964739-FAEE-4125-BEF2-7CB684793B29}"/>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C5359887-8F0B-4861-A643-B45734FFCEF5}" type="datetimeFigureOut">
              <a:rPr lang="en-US"/>
              <a:pPr>
                <a:defRPr/>
              </a:pPr>
              <a:t>10/26/2025</a:t>
            </a:fld>
            <a:endParaRPr lang="en-US"/>
          </a:p>
        </p:txBody>
      </p:sp>
      <p:sp>
        <p:nvSpPr>
          <p:cNvPr id="5" name="Footer Placeholder 4">
            <a:extLst>
              <a:ext uri="{FF2B5EF4-FFF2-40B4-BE49-F238E27FC236}">
                <a16:creationId xmlns:a16="http://schemas.microsoft.com/office/drawing/2014/main" id="{8B24DD68-A6C6-4E0E-BC6F-BCE877CC5990}"/>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FC18515D-887D-4F5D-9C53-1C52E562AE32}"/>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A9FCBF62-9533-4821-9F7C-95BF7E247CBA}" type="slidenum">
              <a:rPr lang="en-US" altLang="en-US"/>
              <a:pPr>
                <a:defRPr/>
              </a:pPr>
              <a:t>‹#›</a:t>
            </a:fld>
            <a:endParaRPr lang="en-US" altLang="en-US"/>
          </a:p>
        </p:txBody>
      </p:sp>
    </p:spTree>
    <p:extLst>
      <p:ext uri="{BB962C8B-B14F-4D97-AF65-F5344CB8AC3E}">
        <p14:creationId xmlns:p14="http://schemas.microsoft.com/office/powerpoint/2010/main" val="189558146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ACF8E24-01C1-4B81-B1B6-671ACC645ADD}"/>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70F31AF1-9F81-4733-B5B1-0FFFCDD86C5E}" type="datetimeFigureOut">
              <a:rPr lang="en-US"/>
              <a:pPr>
                <a:defRPr/>
              </a:pPr>
              <a:t>10/26/2025</a:t>
            </a:fld>
            <a:endParaRPr lang="en-US"/>
          </a:p>
        </p:txBody>
      </p:sp>
      <p:sp>
        <p:nvSpPr>
          <p:cNvPr id="6" name="Footer Placeholder 5">
            <a:extLst>
              <a:ext uri="{FF2B5EF4-FFF2-40B4-BE49-F238E27FC236}">
                <a16:creationId xmlns:a16="http://schemas.microsoft.com/office/drawing/2014/main" id="{EB4E2ADA-99E9-4E38-9201-04AFD59AD0D6}"/>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2788B8F4-6947-4624-9A18-9D04907AA7D9}"/>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17803007-D1CD-42DE-A43B-6089E455F215}" type="slidenum">
              <a:rPr lang="en-US" altLang="en-US"/>
              <a:pPr>
                <a:defRPr/>
              </a:pPr>
              <a:t>‹#›</a:t>
            </a:fld>
            <a:endParaRPr lang="en-US" altLang="en-US"/>
          </a:p>
        </p:txBody>
      </p:sp>
    </p:spTree>
    <p:extLst>
      <p:ext uri="{BB962C8B-B14F-4D97-AF65-F5344CB8AC3E}">
        <p14:creationId xmlns:p14="http://schemas.microsoft.com/office/powerpoint/2010/main" val="5835028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21E1FA4-EB0F-4FC2-B85A-DFFDD47EE77E}"/>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7D711435-DCF5-4BC0-B507-E5EC87F2C09E}" type="datetimeFigureOut">
              <a:rPr lang="en-US"/>
              <a:pPr>
                <a:defRPr/>
              </a:pPr>
              <a:t>10/26/2025</a:t>
            </a:fld>
            <a:endParaRPr lang="en-US"/>
          </a:p>
        </p:txBody>
      </p:sp>
      <p:sp>
        <p:nvSpPr>
          <p:cNvPr id="8" name="Footer Placeholder 7">
            <a:extLst>
              <a:ext uri="{FF2B5EF4-FFF2-40B4-BE49-F238E27FC236}">
                <a16:creationId xmlns:a16="http://schemas.microsoft.com/office/drawing/2014/main" id="{D29A48C1-27F5-4331-9E31-0674A4ADD84E}"/>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9" name="Slide Number Placeholder 8">
            <a:extLst>
              <a:ext uri="{FF2B5EF4-FFF2-40B4-BE49-F238E27FC236}">
                <a16:creationId xmlns:a16="http://schemas.microsoft.com/office/drawing/2014/main" id="{070F2332-D4AC-419F-89E3-29C06927EA07}"/>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510DA2F9-130F-4973-B5FE-EB06A2AA52DF}" type="slidenum">
              <a:rPr lang="en-US" altLang="en-US"/>
              <a:pPr>
                <a:defRPr/>
              </a:pPr>
              <a:t>‹#›</a:t>
            </a:fld>
            <a:endParaRPr lang="en-US" altLang="en-US"/>
          </a:p>
        </p:txBody>
      </p:sp>
    </p:spTree>
    <p:extLst>
      <p:ext uri="{BB962C8B-B14F-4D97-AF65-F5344CB8AC3E}">
        <p14:creationId xmlns:p14="http://schemas.microsoft.com/office/powerpoint/2010/main" val="27880134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37FD87E4-7D4A-46C9-AEF4-39584C1DF68D}"/>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A80B31E7-94DD-4FA1-93F9-1756D4AE896A}" type="datetimeFigureOut">
              <a:rPr lang="en-US"/>
              <a:pPr>
                <a:defRPr/>
              </a:pPr>
              <a:t>10/26/2025</a:t>
            </a:fld>
            <a:endParaRPr lang="en-US"/>
          </a:p>
        </p:txBody>
      </p:sp>
      <p:sp>
        <p:nvSpPr>
          <p:cNvPr id="4" name="Footer Placeholder 3">
            <a:extLst>
              <a:ext uri="{FF2B5EF4-FFF2-40B4-BE49-F238E27FC236}">
                <a16:creationId xmlns:a16="http://schemas.microsoft.com/office/drawing/2014/main" id="{582B3C93-5D7B-4147-B658-37B0762E083A}"/>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0D354A56-51F6-4405-B968-5F697D031446}"/>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6608A6DB-FC80-4EEF-943E-89C158AA3FE8}" type="slidenum">
              <a:rPr lang="en-US" altLang="en-US"/>
              <a:pPr>
                <a:defRPr/>
              </a:pPr>
              <a:t>‹#›</a:t>
            </a:fld>
            <a:endParaRPr lang="en-US" altLang="en-US"/>
          </a:p>
        </p:txBody>
      </p:sp>
    </p:spTree>
    <p:extLst>
      <p:ext uri="{BB962C8B-B14F-4D97-AF65-F5344CB8AC3E}">
        <p14:creationId xmlns:p14="http://schemas.microsoft.com/office/powerpoint/2010/main" val="4027228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03089DB7-EECA-4D0D-A310-9A8C67A0DAA1}"/>
              </a:ext>
            </a:extLst>
          </p:cNvPr>
          <p:cNvSpPr>
            <a:spLocks noGrp="1"/>
          </p:cNvSpPr>
          <p:nvPr>
            <p:ph type="dt" sz="half" idx="10"/>
          </p:nvPr>
        </p:nvSpPr>
        <p:spPr/>
        <p:txBody>
          <a:bodyPr/>
          <a:lstStyle>
            <a:lvl1pPr>
              <a:defRPr/>
            </a:lvl1pPr>
          </a:lstStyle>
          <a:p>
            <a:pPr>
              <a:defRPr/>
            </a:pPr>
            <a:fld id="{BC0FD4E7-D96C-4B1E-9D5E-4D054BA4653F}" type="datetimeFigureOut">
              <a:rPr lang="en-US"/>
              <a:pPr>
                <a:defRPr/>
              </a:pPr>
              <a:t>10/26/2025</a:t>
            </a:fld>
            <a:endParaRPr lang="en-US"/>
          </a:p>
        </p:txBody>
      </p:sp>
      <p:sp>
        <p:nvSpPr>
          <p:cNvPr id="6" name="Footer Placeholder 4">
            <a:extLst>
              <a:ext uri="{FF2B5EF4-FFF2-40B4-BE49-F238E27FC236}">
                <a16:creationId xmlns:a16="http://schemas.microsoft.com/office/drawing/2014/main" id="{561B0A98-945E-4A9C-A677-569EE913BD1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7F48B9F-C866-42D5-86A3-121CB9FFAAEE}"/>
              </a:ext>
            </a:extLst>
          </p:cNvPr>
          <p:cNvSpPr>
            <a:spLocks noGrp="1"/>
          </p:cNvSpPr>
          <p:nvPr>
            <p:ph type="sldNum" sz="quarter" idx="12"/>
          </p:nvPr>
        </p:nvSpPr>
        <p:spPr/>
        <p:txBody>
          <a:bodyPr/>
          <a:lstStyle>
            <a:lvl1pPr>
              <a:defRPr/>
            </a:lvl1pPr>
          </a:lstStyle>
          <a:p>
            <a:pPr>
              <a:defRPr/>
            </a:pPr>
            <a:fld id="{3367781F-22C3-46F6-BA2D-EE32AC5B86EC}" type="slidenum">
              <a:rPr lang="en-US" altLang="en-US"/>
              <a:pPr>
                <a:defRPr/>
              </a:pPr>
              <a:t>‹#›</a:t>
            </a:fld>
            <a:endParaRPr lang="en-US" altLang="en-US"/>
          </a:p>
        </p:txBody>
      </p:sp>
    </p:spTree>
    <p:extLst>
      <p:ext uri="{BB962C8B-B14F-4D97-AF65-F5344CB8AC3E}">
        <p14:creationId xmlns:p14="http://schemas.microsoft.com/office/powerpoint/2010/main" val="24916265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E4EBA0-CA23-4191-A73E-BA4762A996FB}"/>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F6C24165-BB9F-4D79-8D4E-741C658DC6E0}" type="datetimeFigureOut">
              <a:rPr lang="en-US"/>
              <a:pPr>
                <a:defRPr/>
              </a:pPr>
              <a:t>10/26/2025</a:t>
            </a:fld>
            <a:endParaRPr lang="en-US"/>
          </a:p>
        </p:txBody>
      </p:sp>
      <p:sp>
        <p:nvSpPr>
          <p:cNvPr id="3" name="Footer Placeholder 2">
            <a:extLst>
              <a:ext uri="{FF2B5EF4-FFF2-40B4-BE49-F238E27FC236}">
                <a16:creationId xmlns:a16="http://schemas.microsoft.com/office/drawing/2014/main" id="{076254ED-2528-47D6-8196-7804644F4FEA}"/>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4" name="Slide Number Placeholder 3">
            <a:extLst>
              <a:ext uri="{FF2B5EF4-FFF2-40B4-BE49-F238E27FC236}">
                <a16:creationId xmlns:a16="http://schemas.microsoft.com/office/drawing/2014/main" id="{0228CC7D-A3AA-405C-B857-D88377A34754}"/>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FE61AD5C-D66C-4D59-907E-013566CEB856}" type="slidenum">
              <a:rPr lang="en-US" altLang="en-US"/>
              <a:pPr>
                <a:defRPr/>
              </a:pPr>
              <a:t>‹#›</a:t>
            </a:fld>
            <a:endParaRPr lang="en-US" altLang="en-US"/>
          </a:p>
        </p:txBody>
      </p:sp>
    </p:spTree>
    <p:extLst>
      <p:ext uri="{BB962C8B-B14F-4D97-AF65-F5344CB8AC3E}">
        <p14:creationId xmlns:p14="http://schemas.microsoft.com/office/powerpoint/2010/main" val="68360306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EC5B2313-9CAC-4369-A78A-8D46F542D7CA}"/>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7E000FA8-E5E8-4F1E-9599-0B320BD8B204}" type="datetimeFigureOut">
              <a:rPr lang="en-US"/>
              <a:pPr>
                <a:defRPr/>
              </a:pPr>
              <a:t>10/26/2025</a:t>
            </a:fld>
            <a:endParaRPr lang="en-US"/>
          </a:p>
        </p:txBody>
      </p:sp>
      <p:sp>
        <p:nvSpPr>
          <p:cNvPr id="6" name="Footer Placeholder 5">
            <a:extLst>
              <a:ext uri="{FF2B5EF4-FFF2-40B4-BE49-F238E27FC236}">
                <a16:creationId xmlns:a16="http://schemas.microsoft.com/office/drawing/2014/main" id="{7B88F2D0-CCD7-4A21-BFD7-9836C28C6942}"/>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86606B90-BDA7-4621-94CA-F19960A6D6D6}"/>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1FBC4A58-A5D8-41E8-BA21-B96A835BECAD}" type="slidenum">
              <a:rPr lang="en-US" altLang="en-US"/>
              <a:pPr>
                <a:defRPr/>
              </a:pPr>
              <a:t>‹#›</a:t>
            </a:fld>
            <a:endParaRPr lang="en-US" altLang="en-US"/>
          </a:p>
        </p:txBody>
      </p:sp>
    </p:spTree>
    <p:extLst>
      <p:ext uri="{BB962C8B-B14F-4D97-AF65-F5344CB8AC3E}">
        <p14:creationId xmlns:p14="http://schemas.microsoft.com/office/powerpoint/2010/main" val="231074211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0720D83C-AC56-4F1A-B54C-B6C51940BE50}"/>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C105BBB6-B0BB-4129-BE4B-35A1FA9C65BA}" type="datetimeFigureOut">
              <a:rPr lang="en-US"/>
              <a:pPr>
                <a:defRPr/>
              </a:pPr>
              <a:t>10/26/2025</a:t>
            </a:fld>
            <a:endParaRPr lang="en-US"/>
          </a:p>
        </p:txBody>
      </p:sp>
      <p:sp>
        <p:nvSpPr>
          <p:cNvPr id="6" name="Footer Placeholder 5">
            <a:extLst>
              <a:ext uri="{FF2B5EF4-FFF2-40B4-BE49-F238E27FC236}">
                <a16:creationId xmlns:a16="http://schemas.microsoft.com/office/drawing/2014/main" id="{47D63651-7C6A-44AA-A533-4DB9D536FC76}"/>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7F21B219-2D57-4FBF-993E-89A21EB27660}"/>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C142869D-E228-4404-8313-33418DD2E21B}" type="slidenum">
              <a:rPr lang="en-US" altLang="en-US"/>
              <a:pPr>
                <a:defRPr/>
              </a:pPr>
              <a:t>‹#›</a:t>
            </a:fld>
            <a:endParaRPr lang="en-US" altLang="en-US"/>
          </a:p>
        </p:txBody>
      </p:sp>
    </p:spTree>
    <p:extLst>
      <p:ext uri="{BB962C8B-B14F-4D97-AF65-F5344CB8AC3E}">
        <p14:creationId xmlns:p14="http://schemas.microsoft.com/office/powerpoint/2010/main" val="45537134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CDC14D-07F3-46B8-9A5C-026E497EFFE3}"/>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1E53F5DF-826C-469A-8E40-6AB8A6626773}" type="datetimeFigureOut">
              <a:rPr lang="en-US"/>
              <a:pPr>
                <a:defRPr/>
              </a:pPr>
              <a:t>10/26/2025</a:t>
            </a:fld>
            <a:endParaRPr lang="en-US"/>
          </a:p>
        </p:txBody>
      </p:sp>
      <p:sp>
        <p:nvSpPr>
          <p:cNvPr id="5" name="Footer Placeholder 4">
            <a:extLst>
              <a:ext uri="{FF2B5EF4-FFF2-40B4-BE49-F238E27FC236}">
                <a16:creationId xmlns:a16="http://schemas.microsoft.com/office/drawing/2014/main" id="{23EAFE3B-5B1B-46D1-A284-4AAD34C20947}"/>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1B3CD07C-88AE-49F9-9342-3D3DD2EB5E19}"/>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B4A31DFA-3E92-4F7F-9063-51D609B83BE3}" type="slidenum">
              <a:rPr lang="en-US" altLang="en-US"/>
              <a:pPr>
                <a:defRPr/>
              </a:pPr>
              <a:t>‹#›</a:t>
            </a:fld>
            <a:endParaRPr lang="en-US" altLang="en-US"/>
          </a:p>
        </p:txBody>
      </p:sp>
    </p:spTree>
    <p:extLst>
      <p:ext uri="{BB962C8B-B14F-4D97-AF65-F5344CB8AC3E}">
        <p14:creationId xmlns:p14="http://schemas.microsoft.com/office/powerpoint/2010/main" val="107824988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CA8BB6-FC7A-4E8C-9B6C-9F8163E7BB1F}"/>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6956E677-B420-4523-B421-9F36C9B220C8}" type="datetimeFigureOut">
              <a:rPr lang="en-US"/>
              <a:pPr>
                <a:defRPr/>
              </a:pPr>
              <a:t>10/26/2025</a:t>
            </a:fld>
            <a:endParaRPr lang="en-US"/>
          </a:p>
        </p:txBody>
      </p:sp>
      <p:sp>
        <p:nvSpPr>
          <p:cNvPr id="5" name="Footer Placeholder 4">
            <a:extLst>
              <a:ext uri="{FF2B5EF4-FFF2-40B4-BE49-F238E27FC236}">
                <a16:creationId xmlns:a16="http://schemas.microsoft.com/office/drawing/2014/main" id="{AB269ECF-78DA-49D0-8FFC-E14F46C98315}"/>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25933031-288C-46EE-BE5D-956EE538D205}"/>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7CE4075A-1F66-4096-ABAC-9D3E1B088F9D}" type="slidenum">
              <a:rPr lang="en-US" altLang="en-US"/>
              <a:pPr>
                <a:defRPr/>
              </a:pPr>
              <a:t>‹#›</a:t>
            </a:fld>
            <a:endParaRPr lang="en-US" altLang="en-US"/>
          </a:p>
        </p:txBody>
      </p:sp>
    </p:spTree>
    <p:extLst>
      <p:ext uri="{BB962C8B-B14F-4D97-AF65-F5344CB8AC3E}">
        <p14:creationId xmlns:p14="http://schemas.microsoft.com/office/powerpoint/2010/main" val="144871571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B1615AB2-EC5C-43B0-87A5-C422AF65A9C8}"/>
              </a:ext>
            </a:extLst>
          </p:cNvPr>
          <p:cNvSpPr>
            <a:spLocks noGrp="1"/>
          </p:cNvSpPr>
          <p:nvPr>
            <p:ph type="dt" sz="half" idx="10"/>
          </p:nvPr>
        </p:nvSpPr>
        <p:spPr/>
        <p:txBody>
          <a:bodyPr/>
          <a:lstStyle>
            <a:lvl1pPr>
              <a:defRPr/>
            </a:lvl1pPr>
          </a:lstStyle>
          <a:p>
            <a:pPr>
              <a:defRPr/>
            </a:pPr>
            <a:fld id="{46316344-2E38-4794-8D5A-11683D934A9C}" type="datetimeFigureOut">
              <a:rPr lang="en-US" smtClean="0"/>
              <a:pPr>
                <a:defRPr/>
              </a:pPr>
              <a:t>10/26/2025</a:t>
            </a:fld>
            <a:endParaRPr lang="en-US"/>
          </a:p>
        </p:txBody>
      </p:sp>
      <p:sp>
        <p:nvSpPr>
          <p:cNvPr id="5" name="Footer Placeholder 4">
            <a:extLst>
              <a:ext uri="{FF2B5EF4-FFF2-40B4-BE49-F238E27FC236}">
                <a16:creationId xmlns:a16="http://schemas.microsoft.com/office/drawing/2014/main" id="{619BCB02-6C45-4134-90EE-EFD320560CD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00758E2-CA6E-4C1E-95CC-7319F323D8F9}"/>
              </a:ext>
            </a:extLst>
          </p:cNvPr>
          <p:cNvSpPr>
            <a:spLocks noGrp="1"/>
          </p:cNvSpPr>
          <p:nvPr>
            <p:ph type="sldNum" sz="quarter" idx="12"/>
          </p:nvPr>
        </p:nvSpPr>
        <p:spPr/>
        <p:txBody>
          <a:bodyPr/>
          <a:lstStyle>
            <a:lvl1pPr>
              <a:defRPr/>
            </a:lvl1pPr>
          </a:lstStyle>
          <a:p>
            <a:pPr>
              <a:defRPr/>
            </a:pPr>
            <a:fld id="{C8D6882D-7E15-4E7D-9AC2-691C3166F3B0}" type="slidenum">
              <a:rPr lang="en-US" altLang="en-US" smtClean="0"/>
              <a:pPr>
                <a:defRPr/>
              </a:pPr>
              <a:t>‹#›</a:t>
            </a:fld>
            <a:endParaRPr lang="en-US" altLang="en-US"/>
          </a:p>
        </p:txBody>
      </p:sp>
    </p:spTree>
    <p:extLst>
      <p:ext uri="{BB962C8B-B14F-4D97-AF65-F5344CB8AC3E}">
        <p14:creationId xmlns:p14="http://schemas.microsoft.com/office/powerpoint/2010/main" val="325652198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A18B66-B4D8-4A7A-BDEC-66301FAE78DF}"/>
              </a:ext>
            </a:extLst>
          </p:cNvPr>
          <p:cNvSpPr>
            <a:spLocks noGrp="1"/>
          </p:cNvSpPr>
          <p:nvPr>
            <p:ph type="dt" sz="half" idx="10"/>
          </p:nvPr>
        </p:nvSpPr>
        <p:spPr/>
        <p:txBody>
          <a:bodyPr/>
          <a:lstStyle>
            <a:lvl1pPr>
              <a:defRPr/>
            </a:lvl1pPr>
          </a:lstStyle>
          <a:p>
            <a:pPr>
              <a:defRPr/>
            </a:pPr>
            <a:fld id="{5D424F9C-BB31-41B6-83AF-9EA5E2CABB85}" type="datetimeFigureOut">
              <a:rPr lang="en-US" smtClean="0"/>
              <a:pPr>
                <a:defRPr/>
              </a:pPr>
              <a:t>10/26/2025</a:t>
            </a:fld>
            <a:endParaRPr lang="en-US"/>
          </a:p>
        </p:txBody>
      </p:sp>
      <p:sp>
        <p:nvSpPr>
          <p:cNvPr id="5" name="Footer Placeholder 4">
            <a:extLst>
              <a:ext uri="{FF2B5EF4-FFF2-40B4-BE49-F238E27FC236}">
                <a16:creationId xmlns:a16="http://schemas.microsoft.com/office/drawing/2014/main" id="{171B54E0-90B3-441A-91A4-F58501D92AD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184FA5C-1357-411B-9053-0BA43118F74E}"/>
              </a:ext>
            </a:extLst>
          </p:cNvPr>
          <p:cNvSpPr>
            <a:spLocks noGrp="1"/>
          </p:cNvSpPr>
          <p:nvPr>
            <p:ph type="sldNum" sz="quarter" idx="12"/>
          </p:nvPr>
        </p:nvSpPr>
        <p:spPr/>
        <p:txBody>
          <a:bodyPr/>
          <a:lstStyle>
            <a:lvl1pPr>
              <a:defRPr/>
            </a:lvl1pPr>
          </a:lstStyle>
          <a:p>
            <a:pPr>
              <a:defRPr/>
            </a:pPr>
            <a:fld id="{26843025-8F1E-4D32-B5EC-642D9DB0ED3D}" type="slidenum">
              <a:rPr lang="en-US" altLang="en-US" smtClean="0"/>
              <a:pPr>
                <a:defRPr/>
              </a:pPr>
              <a:t>‹#›</a:t>
            </a:fld>
            <a:endParaRPr lang="en-US" altLang="en-US"/>
          </a:p>
        </p:txBody>
      </p:sp>
    </p:spTree>
    <p:extLst>
      <p:ext uri="{BB962C8B-B14F-4D97-AF65-F5344CB8AC3E}">
        <p14:creationId xmlns:p14="http://schemas.microsoft.com/office/powerpoint/2010/main" val="74720216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9BCE113-B0BE-48AA-BF22-F7E26C3F7485}"/>
              </a:ext>
            </a:extLst>
          </p:cNvPr>
          <p:cNvSpPr>
            <a:spLocks noGrp="1"/>
          </p:cNvSpPr>
          <p:nvPr>
            <p:ph type="dt" sz="half" idx="10"/>
          </p:nvPr>
        </p:nvSpPr>
        <p:spPr/>
        <p:txBody>
          <a:bodyPr/>
          <a:lstStyle>
            <a:lvl1pPr>
              <a:defRPr/>
            </a:lvl1pPr>
          </a:lstStyle>
          <a:p>
            <a:pPr>
              <a:defRPr/>
            </a:pPr>
            <a:fld id="{AF94D0CE-B834-4CD6-B280-5815FC523101}" type="datetimeFigureOut">
              <a:rPr lang="en-US" smtClean="0"/>
              <a:pPr>
                <a:defRPr/>
              </a:pPr>
              <a:t>10/26/2025</a:t>
            </a:fld>
            <a:endParaRPr lang="en-US"/>
          </a:p>
        </p:txBody>
      </p:sp>
      <p:sp>
        <p:nvSpPr>
          <p:cNvPr id="5" name="Footer Placeholder 4">
            <a:extLst>
              <a:ext uri="{FF2B5EF4-FFF2-40B4-BE49-F238E27FC236}">
                <a16:creationId xmlns:a16="http://schemas.microsoft.com/office/drawing/2014/main" id="{3B93713A-E4BF-462D-8AC4-BBD8092A02C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122E593-402B-4A99-8F97-7640E0E17B1A}"/>
              </a:ext>
            </a:extLst>
          </p:cNvPr>
          <p:cNvSpPr>
            <a:spLocks noGrp="1"/>
          </p:cNvSpPr>
          <p:nvPr>
            <p:ph type="sldNum" sz="quarter" idx="12"/>
          </p:nvPr>
        </p:nvSpPr>
        <p:spPr/>
        <p:txBody>
          <a:bodyPr/>
          <a:lstStyle>
            <a:lvl1pPr>
              <a:defRPr/>
            </a:lvl1pPr>
          </a:lstStyle>
          <a:p>
            <a:pPr>
              <a:defRPr/>
            </a:pPr>
            <a:fld id="{F48A56A3-196B-4480-9A66-6B8F7D1CEED4}" type="slidenum">
              <a:rPr lang="en-US" altLang="en-US" smtClean="0"/>
              <a:pPr>
                <a:defRPr/>
              </a:pPr>
              <a:t>‹#›</a:t>
            </a:fld>
            <a:endParaRPr lang="en-US" altLang="en-US"/>
          </a:p>
        </p:txBody>
      </p:sp>
    </p:spTree>
    <p:extLst>
      <p:ext uri="{BB962C8B-B14F-4D97-AF65-F5344CB8AC3E}">
        <p14:creationId xmlns:p14="http://schemas.microsoft.com/office/powerpoint/2010/main" val="16644711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03089DB7-EECA-4D0D-A310-9A8C67A0DAA1}"/>
              </a:ext>
            </a:extLst>
          </p:cNvPr>
          <p:cNvSpPr>
            <a:spLocks noGrp="1"/>
          </p:cNvSpPr>
          <p:nvPr>
            <p:ph type="dt" sz="half" idx="10"/>
          </p:nvPr>
        </p:nvSpPr>
        <p:spPr/>
        <p:txBody>
          <a:bodyPr/>
          <a:lstStyle>
            <a:lvl1pPr>
              <a:defRPr/>
            </a:lvl1pPr>
          </a:lstStyle>
          <a:p>
            <a:pPr>
              <a:defRPr/>
            </a:pPr>
            <a:fld id="{CA697D46-7B60-4F09-9F30-F4AA720B96C4}" type="datetimeFigureOut">
              <a:rPr lang="en-US" smtClean="0"/>
              <a:pPr>
                <a:defRPr/>
              </a:pPr>
              <a:t>10/26/2025</a:t>
            </a:fld>
            <a:endParaRPr lang="en-US"/>
          </a:p>
        </p:txBody>
      </p:sp>
      <p:sp>
        <p:nvSpPr>
          <p:cNvPr id="6" name="Footer Placeholder 4">
            <a:extLst>
              <a:ext uri="{FF2B5EF4-FFF2-40B4-BE49-F238E27FC236}">
                <a16:creationId xmlns:a16="http://schemas.microsoft.com/office/drawing/2014/main" id="{561B0A98-945E-4A9C-A677-569EE913BD1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7F48B9F-C866-42D5-86A3-121CB9FFAAEE}"/>
              </a:ext>
            </a:extLst>
          </p:cNvPr>
          <p:cNvSpPr>
            <a:spLocks noGrp="1"/>
          </p:cNvSpPr>
          <p:nvPr>
            <p:ph type="sldNum" sz="quarter" idx="12"/>
          </p:nvPr>
        </p:nvSpPr>
        <p:spPr/>
        <p:txBody>
          <a:bodyPr/>
          <a:lstStyle>
            <a:lvl1pPr>
              <a:defRPr/>
            </a:lvl1pPr>
          </a:lstStyle>
          <a:p>
            <a:pPr>
              <a:defRPr/>
            </a:pPr>
            <a:fld id="{7FB93267-286C-4975-B7BB-AEE81C5D6780}" type="slidenum">
              <a:rPr lang="en-US" altLang="en-US" smtClean="0"/>
              <a:pPr>
                <a:defRPr/>
              </a:pPr>
              <a:t>‹#›</a:t>
            </a:fld>
            <a:endParaRPr lang="en-US" altLang="en-US"/>
          </a:p>
        </p:txBody>
      </p:sp>
    </p:spTree>
    <p:extLst>
      <p:ext uri="{BB962C8B-B14F-4D97-AF65-F5344CB8AC3E}">
        <p14:creationId xmlns:p14="http://schemas.microsoft.com/office/powerpoint/2010/main" val="364369395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949CFEA8-9A1F-41BC-A843-01484CA6433B}"/>
              </a:ext>
            </a:extLst>
          </p:cNvPr>
          <p:cNvSpPr>
            <a:spLocks noGrp="1"/>
          </p:cNvSpPr>
          <p:nvPr>
            <p:ph type="dt" sz="half" idx="10"/>
          </p:nvPr>
        </p:nvSpPr>
        <p:spPr/>
        <p:txBody>
          <a:bodyPr/>
          <a:lstStyle>
            <a:lvl1pPr>
              <a:defRPr/>
            </a:lvl1pPr>
          </a:lstStyle>
          <a:p>
            <a:pPr>
              <a:defRPr/>
            </a:pPr>
            <a:fld id="{D2DC5A6C-220F-48A9-BC55-E3B78A390CF2}" type="datetimeFigureOut">
              <a:rPr lang="en-US" smtClean="0"/>
              <a:pPr>
                <a:defRPr/>
              </a:pPr>
              <a:t>10/26/2025</a:t>
            </a:fld>
            <a:endParaRPr lang="en-US"/>
          </a:p>
        </p:txBody>
      </p:sp>
      <p:sp>
        <p:nvSpPr>
          <p:cNvPr id="8" name="Footer Placeholder 4">
            <a:extLst>
              <a:ext uri="{FF2B5EF4-FFF2-40B4-BE49-F238E27FC236}">
                <a16:creationId xmlns:a16="http://schemas.microsoft.com/office/drawing/2014/main" id="{B808B0F2-8811-4507-834E-2D8CAE239B2C}"/>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AE719B55-8030-4B20-94D8-2B810BFD4CA1}"/>
              </a:ext>
            </a:extLst>
          </p:cNvPr>
          <p:cNvSpPr>
            <a:spLocks noGrp="1"/>
          </p:cNvSpPr>
          <p:nvPr>
            <p:ph type="sldNum" sz="quarter" idx="12"/>
          </p:nvPr>
        </p:nvSpPr>
        <p:spPr/>
        <p:txBody>
          <a:bodyPr/>
          <a:lstStyle>
            <a:lvl1pPr>
              <a:defRPr/>
            </a:lvl1pPr>
          </a:lstStyle>
          <a:p>
            <a:pPr>
              <a:defRPr/>
            </a:pPr>
            <a:fld id="{837CBBAC-D1C1-4465-8169-E249FEF1F2C2}" type="slidenum">
              <a:rPr lang="en-US" altLang="en-US" smtClean="0"/>
              <a:pPr>
                <a:defRPr/>
              </a:pPr>
              <a:t>‹#›</a:t>
            </a:fld>
            <a:endParaRPr lang="en-US" altLang="en-US"/>
          </a:p>
        </p:txBody>
      </p:sp>
    </p:spTree>
    <p:extLst>
      <p:ext uri="{BB962C8B-B14F-4D97-AF65-F5344CB8AC3E}">
        <p14:creationId xmlns:p14="http://schemas.microsoft.com/office/powerpoint/2010/main" val="798835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949CFEA8-9A1F-41BC-A843-01484CA6433B}"/>
              </a:ext>
            </a:extLst>
          </p:cNvPr>
          <p:cNvSpPr>
            <a:spLocks noGrp="1"/>
          </p:cNvSpPr>
          <p:nvPr>
            <p:ph type="dt" sz="half" idx="10"/>
          </p:nvPr>
        </p:nvSpPr>
        <p:spPr/>
        <p:txBody>
          <a:bodyPr/>
          <a:lstStyle>
            <a:lvl1pPr>
              <a:defRPr/>
            </a:lvl1pPr>
          </a:lstStyle>
          <a:p>
            <a:pPr>
              <a:defRPr/>
            </a:pPr>
            <a:fld id="{58A8E783-41DB-40EC-BCC9-25159FA693B6}" type="datetimeFigureOut">
              <a:rPr lang="en-US"/>
              <a:pPr>
                <a:defRPr/>
              </a:pPr>
              <a:t>10/26/2025</a:t>
            </a:fld>
            <a:endParaRPr lang="en-US"/>
          </a:p>
        </p:txBody>
      </p:sp>
      <p:sp>
        <p:nvSpPr>
          <p:cNvPr id="8" name="Footer Placeholder 4">
            <a:extLst>
              <a:ext uri="{FF2B5EF4-FFF2-40B4-BE49-F238E27FC236}">
                <a16:creationId xmlns:a16="http://schemas.microsoft.com/office/drawing/2014/main" id="{B808B0F2-8811-4507-834E-2D8CAE239B2C}"/>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AE719B55-8030-4B20-94D8-2B810BFD4CA1}"/>
              </a:ext>
            </a:extLst>
          </p:cNvPr>
          <p:cNvSpPr>
            <a:spLocks noGrp="1"/>
          </p:cNvSpPr>
          <p:nvPr>
            <p:ph type="sldNum" sz="quarter" idx="12"/>
          </p:nvPr>
        </p:nvSpPr>
        <p:spPr/>
        <p:txBody>
          <a:bodyPr/>
          <a:lstStyle>
            <a:lvl1pPr>
              <a:defRPr/>
            </a:lvl1pPr>
          </a:lstStyle>
          <a:p>
            <a:pPr>
              <a:defRPr/>
            </a:pPr>
            <a:fld id="{397F3376-3065-4E16-9F3F-47AEDFA1C394}" type="slidenum">
              <a:rPr lang="en-US" altLang="en-US"/>
              <a:pPr>
                <a:defRPr/>
              </a:pPr>
              <a:t>‹#›</a:t>
            </a:fld>
            <a:endParaRPr lang="en-US" altLang="en-US"/>
          </a:p>
        </p:txBody>
      </p:sp>
    </p:spTree>
    <p:extLst>
      <p:ext uri="{BB962C8B-B14F-4D97-AF65-F5344CB8AC3E}">
        <p14:creationId xmlns:p14="http://schemas.microsoft.com/office/powerpoint/2010/main" val="210756662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3">
            <a:extLst>
              <a:ext uri="{FF2B5EF4-FFF2-40B4-BE49-F238E27FC236}">
                <a16:creationId xmlns:a16="http://schemas.microsoft.com/office/drawing/2014/main" id="{11248346-E004-4649-AD1B-759C770A7C82}"/>
              </a:ext>
            </a:extLst>
          </p:cNvPr>
          <p:cNvSpPr>
            <a:spLocks noGrp="1"/>
          </p:cNvSpPr>
          <p:nvPr>
            <p:ph type="dt" sz="half" idx="10"/>
          </p:nvPr>
        </p:nvSpPr>
        <p:spPr/>
        <p:txBody>
          <a:bodyPr/>
          <a:lstStyle>
            <a:lvl1pPr>
              <a:defRPr/>
            </a:lvl1pPr>
          </a:lstStyle>
          <a:p>
            <a:pPr>
              <a:defRPr/>
            </a:pPr>
            <a:fld id="{32722047-7E25-47A0-A875-A8BED8844448}" type="datetimeFigureOut">
              <a:rPr lang="en-US" smtClean="0"/>
              <a:pPr>
                <a:defRPr/>
              </a:pPr>
              <a:t>10/26/2025</a:t>
            </a:fld>
            <a:endParaRPr lang="en-US"/>
          </a:p>
        </p:txBody>
      </p:sp>
      <p:sp>
        <p:nvSpPr>
          <p:cNvPr id="4" name="Footer Placeholder 4">
            <a:extLst>
              <a:ext uri="{FF2B5EF4-FFF2-40B4-BE49-F238E27FC236}">
                <a16:creationId xmlns:a16="http://schemas.microsoft.com/office/drawing/2014/main" id="{29227C3E-39B5-44D3-B475-CDFF373BA33B}"/>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02C5F58-75F8-4A21-9F32-D025B28EF874}"/>
              </a:ext>
            </a:extLst>
          </p:cNvPr>
          <p:cNvSpPr>
            <a:spLocks noGrp="1"/>
          </p:cNvSpPr>
          <p:nvPr>
            <p:ph type="sldNum" sz="quarter" idx="12"/>
          </p:nvPr>
        </p:nvSpPr>
        <p:spPr/>
        <p:txBody>
          <a:bodyPr/>
          <a:lstStyle>
            <a:lvl1pPr>
              <a:defRPr/>
            </a:lvl1pPr>
          </a:lstStyle>
          <a:p>
            <a:pPr>
              <a:defRPr/>
            </a:pPr>
            <a:fld id="{0F312A04-7C38-4284-BC2B-8A720392D8CF}" type="slidenum">
              <a:rPr lang="en-US" altLang="en-US" smtClean="0"/>
              <a:pPr>
                <a:defRPr/>
              </a:pPr>
              <a:t>‹#›</a:t>
            </a:fld>
            <a:endParaRPr lang="en-US" altLang="en-US"/>
          </a:p>
        </p:txBody>
      </p:sp>
    </p:spTree>
    <p:extLst>
      <p:ext uri="{BB962C8B-B14F-4D97-AF65-F5344CB8AC3E}">
        <p14:creationId xmlns:p14="http://schemas.microsoft.com/office/powerpoint/2010/main" val="321996764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E8403113-AB7F-48A3-A3C1-C823D364CED4}"/>
              </a:ext>
            </a:extLst>
          </p:cNvPr>
          <p:cNvSpPr>
            <a:spLocks noGrp="1"/>
          </p:cNvSpPr>
          <p:nvPr>
            <p:ph type="dt" sz="half" idx="10"/>
          </p:nvPr>
        </p:nvSpPr>
        <p:spPr/>
        <p:txBody>
          <a:bodyPr/>
          <a:lstStyle>
            <a:lvl1pPr>
              <a:defRPr/>
            </a:lvl1pPr>
          </a:lstStyle>
          <a:p>
            <a:pPr>
              <a:defRPr/>
            </a:pPr>
            <a:fld id="{7DD8E04E-F7DE-415D-8524-DCB9B0C8C530}" type="datetimeFigureOut">
              <a:rPr lang="en-US" smtClean="0"/>
              <a:pPr>
                <a:defRPr/>
              </a:pPr>
              <a:t>10/26/2025</a:t>
            </a:fld>
            <a:endParaRPr lang="en-US"/>
          </a:p>
        </p:txBody>
      </p:sp>
      <p:sp>
        <p:nvSpPr>
          <p:cNvPr id="3" name="Footer Placeholder 4">
            <a:extLst>
              <a:ext uri="{FF2B5EF4-FFF2-40B4-BE49-F238E27FC236}">
                <a16:creationId xmlns:a16="http://schemas.microsoft.com/office/drawing/2014/main" id="{9D77E83E-1D3B-4119-B9D5-42A68AAA4D88}"/>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387C6203-3AC2-4D9D-BF6D-5EA6336AFFAD}"/>
              </a:ext>
            </a:extLst>
          </p:cNvPr>
          <p:cNvSpPr>
            <a:spLocks noGrp="1"/>
          </p:cNvSpPr>
          <p:nvPr>
            <p:ph type="sldNum" sz="quarter" idx="12"/>
          </p:nvPr>
        </p:nvSpPr>
        <p:spPr/>
        <p:txBody>
          <a:bodyPr/>
          <a:lstStyle>
            <a:lvl1pPr>
              <a:defRPr/>
            </a:lvl1pPr>
          </a:lstStyle>
          <a:p>
            <a:pPr>
              <a:defRPr/>
            </a:pPr>
            <a:fld id="{9FCCD2B8-6CAC-41E9-902D-276D3C4E7B6D}" type="slidenum">
              <a:rPr lang="en-US" altLang="en-US" smtClean="0"/>
              <a:pPr>
                <a:defRPr/>
              </a:pPr>
              <a:t>‹#›</a:t>
            </a:fld>
            <a:endParaRPr lang="en-US" altLang="en-US"/>
          </a:p>
        </p:txBody>
      </p:sp>
    </p:spTree>
    <p:extLst>
      <p:ext uri="{BB962C8B-B14F-4D97-AF65-F5344CB8AC3E}">
        <p14:creationId xmlns:p14="http://schemas.microsoft.com/office/powerpoint/2010/main" val="120897425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46DBEB9C-9AFC-4092-B680-AEB3D2DBED3D}"/>
              </a:ext>
            </a:extLst>
          </p:cNvPr>
          <p:cNvSpPr>
            <a:spLocks noGrp="1"/>
          </p:cNvSpPr>
          <p:nvPr>
            <p:ph type="dt" sz="half" idx="10"/>
          </p:nvPr>
        </p:nvSpPr>
        <p:spPr/>
        <p:txBody>
          <a:bodyPr/>
          <a:lstStyle>
            <a:lvl1pPr>
              <a:defRPr/>
            </a:lvl1pPr>
          </a:lstStyle>
          <a:p>
            <a:pPr>
              <a:defRPr/>
            </a:pPr>
            <a:fld id="{424977DF-324E-4830-BC0D-8948AA4F0F03}" type="datetimeFigureOut">
              <a:rPr lang="en-US" smtClean="0"/>
              <a:pPr>
                <a:defRPr/>
              </a:pPr>
              <a:t>10/26/2025</a:t>
            </a:fld>
            <a:endParaRPr lang="en-US"/>
          </a:p>
        </p:txBody>
      </p:sp>
      <p:sp>
        <p:nvSpPr>
          <p:cNvPr id="6" name="Footer Placeholder 4">
            <a:extLst>
              <a:ext uri="{FF2B5EF4-FFF2-40B4-BE49-F238E27FC236}">
                <a16:creationId xmlns:a16="http://schemas.microsoft.com/office/drawing/2014/main" id="{3CA06FD1-A3C2-4CB0-A9E5-55E4721D141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CAB105C-904A-4874-AB1F-D453B83E8C0D}"/>
              </a:ext>
            </a:extLst>
          </p:cNvPr>
          <p:cNvSpPr>
            <a:spLocks noGrp="1"/>
          </p:cNvSpPr>
          <p:nvPr>
            <p:ph type="sldNum" sz="quarter" idx="12"/>
          </p:nvPr>
        </p:nvSpPr>
        <p:spPr/>
        <p:txBody>
          <a:bodyPr/>
          <a:lstStyle>
            <a:lvl1pPr>
              <a:defRPr/>
            </a:lvl1pPr>
          </a:lstStyle>
          <a:p>
            <a:pPr>
              <a:defRPr/>
            </a:pPr>
            <a:fld id="{C5AD75A0-265F-487C-A341-18A9BB9AEAF7}" type="slidenum">
              <a:rPr lang="en-US" altLang="en-US" smtClean="0"/>
              <a:pPr>
                <a:defRPr/>
              </a:pPr>
              <a:t>‹#›</a:t>
            </a:fld>
            <a:endParaRPr lang="en-US" altLang="en-US"/>
          </a:p>
        </p:txBody>
      </p:sp>
    </p:spTree>
    <p:extLst>
      <p:ext uri="{BB962C8B-B14F-4D97-AF65-F5344CB8AC3E}">
        <p14:creationId xmlns:p14="http://schemas.microsoft.com/office/powerpoint/2010/main" val="32705529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9A77D957-4574-4C6D-ADD2-76ABB2FAA31E}"/>
              </a:ext>
            </a:extLst>
          </p:cNvPr>
          <p:cNvSpPr>
            <a:spLocks noGrp="1"/>
          </p:cNvSpPr>
          <p:nvPr>
            <p:ph type="dt" sz="half" idx="10"/>
          </p:nvPr>
        </p:nvSpPr>
        <p:spPr/>
        <p:txBody>
          <a:bodyPr/>
          <a:lstStyle>
            <a:lvl1pPr>
              <a:defRPr/>
            </a:lvl1pPr>
          </a:lstStyle>
          <a:p>
            <a:pPr>
              <a:defRPr/>
            </a:pPr>
            <a:fld id="{8C3DB5F5-5B87-4321-A034-4B4B05F2B706}" type="datetimeFigureOut">
              <a:rPr lang="en-US" smtClean="0"/>
              <a:pPr>
                <a:defRPr/>
              </a:pPr>
              <a:t>10/26/2025</a:t>
            </a:fld>
            <a:endParaRPr lang="en-US"/>
          </a:p>
        </p:txBody>
      </p:sp>
      <p:sp>
        <p:nvSpPr>
          <p:cNvPr id="6" name="Footer Placeholder 4">
            <a:extLst>
              <a:ext uri="{FF2B5EF4-FFF2-40B4-BE49-F238E27FC236}">
                <a16:creationId xmlns:a16="http://schemas.microsoft.com/office/drawing/2014/main" id="{6520F6F8-FF4A-4A98-83C2-60F72D319CF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0F2D5B8-5058-449E-BB79-2B1C2CB92636}"/>
              </a:ext>
            </a:extLst>
          </p:cNvPr>
          <p:cNvSpPr>
            <a:spLocks noGrp="1"/>
          </p:cNvSpPr>
          <p:nvPr>
            <p:ph type="sldNum" sz="quarter" idx="12"/>
          </p:nvPr>
        </p:nvSpPr>
        <p:spPr/>
        <p:txBody>
          <a:bodyPr/>
          <a:lstStyle>
            <a:lvl1pPr>
              <a:defRPr/>
            </a:lvl1pPr>
          </a:lstStyle>
          <a:p>
            <a:pPr>
              <a:defRPr/>
            </a:pPr>
            <a:fld id="{9C169808-7257-49B9-8971-3392D696A8E6}" type="slidenum">
              <a:rPr lang="en-US" altLang="en-US" smtClean="0"/>
              <a:pPr>
                <a:defRPr/>
              </a:pPr>
              <a:t>‹#›</a:t>
            </a:fld>
            <a:endParaRPr lang="en-US" altLang="en-US"/>
          </a:p>
        </p:txBody>
      </p:sp>
    </p:spTree>
    <p:extLst>
      <p:ext uri="{BB962C8B-B14F-4D97-AF65-F5344CB8AC3E}">
        <p14:creationId xmlns:p14="http://schemas.microsoft.com/office/powerpoint/2010/main" val="350580019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2B1DDE-989B-4ABB-B9AC-AB8118305CED}"/>
              </a:ext>
            </a:extLst>
          </p:cNvPr>
          <p:cNvSpPr>
            <a:spLocks noGrp="1"/>
          </p:cNvSpPr>
          <p:nvPr>
            <p:ph type="dt" sz="half" idx="10"/>
          </p:nvPr>
        </p:nvSpPr>
        <p:spPr/>
        <p:txBody>
          <a:bodyPr/>
          <a:lstStyle>
            <a:lvl1pPr>
              <a:defRPr/>
            </a:lvl1pPr>
          </a:lstStyle>
          <a:p>
            <a:pPr>
              <a:defRPr/>
            </a:pPr>
            <a:fld id="{D1C44558-58A7-4413-8A8E-A50516B3F7AC}" type="datetimeFigureOut">
              <a:rPr lang="en-US" smtClean="0"/>
              <a:pPr>
                <a:defRPr/>
              </a:pPr>
              <a:t>10/26/2025</a:t>
            </a:fld>
            <a:endParaRPr lang="en-US"/>
          </a:p>
        </p:txBody>
      </p:sp>
      <p:sp>
        <p:nvSpPr>
          <p:cNvPr id="5" name="Footer Placeholder 4">
            <a:extLst>
              <a:ext uri="{FF2B5EF4-FFF2-40B4-BE49-F238E27FC236}">
                <a16:creationId xmlns:a16="http://schemas.microsoft.com/office/drawing/2014/main" id="{70D0590C-3DE4-4885-AE8A-9DB1362E470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AD89D22-D3C6-49FA-97E2-E4B313DDCBA0}"/>
              </a:ext>
            </a:extLst>
          </p:cNvPr>
          <p:cNvSpPr>
            <a:spLocks noGrp="1"/>
          </p:cNvSpPr>
          <p:nvPr>
            <p:ph type="sldNum" sz="quarter" idx="12"/>
          </p:nvPr>
        </p:nvSpPr>
        <p:spPr/>
        <p:txBody>
          <a:bodyPr/>
          <a:lstStyle>
            <a:lvl1pPr>
              <a:defRPr/>
            </a:lvl1pPr>
          </a:lstStyle>
          <a:p>
            <a:pPr>
              <a:defRPr/>
            </a:pPr>
            <a:fld id="{B19850E1-4248-4B39-96B5-C5D958F6F883}" type="slidenum">
              <a:rPr lang="en-US" altLang="en-US" smtClean="0"/>
              <a:pPr>
                <a:defRPr/>
              </a:pPr>
              <a:t>‹#›</a:t>
            </a:fld>
            <a:endParaRPr lang="en-US" altLang="en-US"/>
          </a:p>
        </p:txBody>
      </p:sp>
    </p:spTree>
    <p:extLst>
      <p:ext uri="{BB962C8B-B14F-4D97-AF65-F5344CB8AC3E}">
        <p14:creationId xmlns:p14="http://schemas.microsoft.com/office/powerpoint/2010/main" val="239072566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7491D7-232D-4116-94FA-182D14A26E49}"/>
              </a:ext>
            </a:extLst>
          </p:cNvPr>
          <p:cNvSpPr>
            <a:spLocks noGrp="1"/>
          </p:cNvSpPr>
          <p:nvPr>
            <p:ph type="dt" sz="half" idx="10"/>
          </p:nvPr>
        </p:nvSpPr>
        <p:spPr/>
        <p:txBody>
          <a:bodyPr/>
          <a:lstStyle>
            <a:lvl1pPr>
              <a:defRPr/>
            </a:lvl1pPr>
          </a:lstStyle>
          <a:p>
            <a:pPr>
              <a:defRPr/>
            </a:pPr>
            <a:fld id="{36C8E576-05E5-4EAC-B906-CC9E0988CD85}" type="datetimeFigureOut">
              <a:rPr lang="en-US" smtClean="0"/>
              <a:pPr>
                <a:defRPr/>
              </a:pPr>
              <a:t>10/26/2025</a:t>
            </a:fld>
            <a:endParaRPr lang="en-US"/>
          </a:p>
        </p:txBody>
      </p:sp>
      <p:sp>
        <p:nvSpPr>
          <p:cNvPr id="5" name="Footer Placeholder 4">
            <a:extLst>
              <a:ext uri="{FF2B5EF4-FFF2-40B4-BE49-F238E27FC236}">
                <a16:creationId xmlns:a16="http://schemas.microsoft.com/office/drawing/2014/main" id="{52091464-4B2E-44C4-9FA3-88B6F899862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ECE78CA-D232-4766-AC1E-0479186087D0}"/>
              </a:ext>
            </a:extLst>
          </p:cNvPr>
          <p:cNvSpPr>
            <a:spLocks noGrp="1"/>
          </p:cNvSpPr>
          <p:nvPr>
            <p:ph type="sldNum" sz="quarter" idx="12"/>
          </p:nvPr>
        </p:nvSpPr>
        <p:spPr/>
        <p:txBody>
          <a:bodyPr/>
          <a:lstStyle>
            <a:lvl1pPr>
              <a:defRPr/>
            </a:lvl1pPr>
          </a:lstStyle>
          <a:p>
            <a:pPr>
              <a:defRPr/>
            </a:pPr>
            <a:fld id="{2C19A0B6-75F5-432E-A55C-FD0D6D8F2AB0}" type="slidenum">
              <a:rPr lang="en-US" altLang="en-US" smtClean="0"/>
              <a:pPr>
                <a:defRPr/>
              </a:pPr>
              <a:t>‹#›</a:t>
            </a:fld>
            <a:endParaRPr lang="en-US" altLang="en-US"/>
          </a:p>
        </p:txBody>
      </p:sp>
    </p:spTree>
    <p:extLst>
      <p:ext uri="{BB962C8B-B14F-4D97-AF65-F5344CB8AC3E}">
        <p14:creationId xmlns:p14="http://schemas.microsoft.com/office/powerpoint/2010/main" val="308588058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F1305055-088B-4619-9DEF-3B46C60F0C99}"/>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46316344-2E38-4794-8D5A-11683D934A9C}" type="datetimeFigureOut">
              <a:rPr lang="en-US"/>
              <a:pPr>
                <a:defRPr/>
              </a:pPr>
              <a:t>10/26/2025</a:t>
            </a:fld>
            <a:endParaRPr lang="en-US"/>
          </a:p>
        </p:txBody>
      </p:sp>
      <p:sp>
        <p:nvSpPr>
          <p:cNvPr id="5" name="Footer Placeholder 4">
            <a:extLst>
              <a:ext uri="{FF2B5EF4-FFF2-40B4-BE49-F238E27FC236}">
                <a16:creationId xmlns:a16="http://schemas.microsoft.com/office/drawing/2014/main" id="{D54F9E5F-65C3-468D-B368-E85F24C8A6ED}"/>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4C325774-FC82-4975-A8C2-8016421BA23B}"/>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C8D6882D-7E15-4E7D-9AC2-691C3166F3B0}" type="slidenum">
              <a:rPr lang="en-US" altLang="en-US"/>
              <a:pPr>
                <a:defRPr/>
              </a:pPr>
              <a:t>‹#›</a:t>
            </a:fld>
            <a:endParaRPr lang="en-US" altLang="en-US"/>
          </a:p>
        </p:txBody>
      </p:sp>
    </p:spTree>
    <p:extLst>
      <p:ext uri="{BB962C8B-B14F-4D97-AF65-F5344CB8AC3E}">
        <p14:creationId xmlns:p14="http://schemas.microsoft.com/office/powerpoint/2010/main" val="169889101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2F74DD-B567-42E4-AA3B-725BA53D12B7}"/>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5D424F9C-BB31-41B6-83AF-9EA5E2CABB85}" type="datetimeFigureOut">
              <a:rPr lang="en-US"/>
              <a:pPr>
                <a:defRPr/>
              </a:pPr>
              <a:t>10/26/2025</a:t>
            </a:fld>
            <a:endParaRPr lang="en-US"/>
          </a:p>
        </p:txBody>
      </p:sp>
      <p:sp>
        <p:nvSpPr>
          <p:cNvPr id="5" name="Footer Placeholder 4">
            <a:extLst>
              <a:ext uri="{FF2B5EF4-FFF2-40B4-BE49-F238E27FC236}">
                <a16:creationId xmlns:a16="http://schemas.microsoft.com/office/drawing/2014/main" id="{BF486719-368F-40C5-A9CE-DA5645DE07DD}"/>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23EE4882-CD3F-4DAC-860C-CAFB4C59B53F}"/>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26843025-8F1E-4D32-B5EC-642D9DB0ED3D}" type="slidenum">
              <a:rPr lang="en-US" altLang="en-US"/>
              <a:pPr>
                <a:defRPr/>
              </a:pPr>
              <a:t>‹#›</a:t>
            </a:fld>
            <a:endParaRPr lang="en-US" altLang="en-US"/>
          </a:p>
        </p:txBody>
      </p:sp>
    </p:spTree>
    <p:extLst>
      <p:ext uri="{BB962C8B-B14F-4D97-AF65-F5344CB8AC3E}">
        <p14:creationId xmlns:p14="http://schemas.microsoft.com/office/powerpoint/2010/main" val="373802198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0FBF24-280C-4E4D-9951-D50B7B415DD6}"/>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AF94D0CE-B834-4CD6-B280-5815FC523101}" type="datetimeFigureOut">
              <a:rPr lang="en-US"/>
              <a:pPr>
                <a:defRPr/>
              </a:pPr>
              <a:t>10/26/2025</a:t>
            </a:fld>
            <a:endParaRPr lang="en-US"/>
          </a:p>
        </p:txBody>
      </p:sp>
      <p:sp>
        <p:nvSpPr>
          <p:cNvPr id="5" name="Footer Placeholder 4">
            <a:extLst>
              <a:ext uri="{FF2B5EF4-FFF2-40B4-BE49-F238E27FC236}">
                <a16:creationId xmlns:a16="http://schemas.microsoft.com/office/drawing/2014/main" id="{C693DF89-CD27-4308-86DF-5B3D48388E18}"/>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17F3A194-4700-4D51-A257-8E601A00161E}"/>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F48A56A3-196B-4480-9A66-6B8F7D1CEED4}" type="slidenum">
              <a:rPr lang="en-US" altLang="en-US"/>
              <a:pPr>
                <a:defRPr/>
              </a:pPr>
              <a:t>‹#›</a:t>
            </a:fld>
            <a:endParaRPr lang="en-US" altLang="en-US"/>
          </a:p>
        </p:txBody>
      </p:sp>
    </p:spTree>
    <p:extLst>
      <p:ext uri="{BB962C8B-B14F-4D97-AF65-F5344CB8AC3E}">
        <p14:creationId xmlns:p14="http://schemas.microsoft.com/office/powerpoint/2010/main" val="294527131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FFE0EA0-2F85-402C-8BD1-388D1B97B0E6}"/>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CA697D46-7B60-4F09-9F30-F4AA720B96C4}" type="datetimeFigureOut">
              <a:rPr lang="en-US"/>
              <a:pPr>
                <a:defRPr/>
              </a:pPr>
              <a:t>10/26/2025</a:t>
            </a:fld>
            <a:endParaRPr lang="en-US"/>
          </a:p>
        </p:txBody>
      </p:sp>
      <p:sp>
        <p:nvSpPr>
          <p:cNvPr id="6" name="Footer Placeholder 5">
            <a:extLst>
              <a:ext uri="{FF2B5EF4-FFF2-40B4-BE49-F238E27FC236}">
                <a16:creationId xmlns:a16="http://schemas.microsoft.com/office/drawing/2014/main" id="{EF39C7AE-69A7-4287-B67C-623972695BA6}"/>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A54A7EA4-191E-4A41-BE66-7FA5A7C8EA69}"/>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7FB93267-286C-4975-B7BB-AEE81C5D6780}" type="slidenum">
              <a:rPr lang="en-US" altLang="en-US"/>
              <a:pPr>
                <a:defRPr/>
              </a:pPr>
              <a:t>‹#›</a:t>
            </a:fld>
            <a:endParaRPr lang="en-US" altLang="en-US"/>
          </a:p>
        </p:txBody>
      </p:sp>
    </p:spTree>
    <p:extLst>
      <p:ext uri="{BB962C8B-B14F-4D97-AF65-F5344CB8AC3E}">
        <p14:creationId xmlns:p14="http://schemas.microsoft.com/office/powerpoint/2010/main" val="1799678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3">
            <a:extLst>
              <a:ext uri="{FF2B5EF4-FFF2-40B4-BE49-F238E27FC236}">
                <a16:creationId xmlns:a16="http://schemas.microsoft.com/office/drawing/2014/main" id="{11248346-E004-4649-AD1B-759C770A7C82}"/>
              </a:ext>
            </a:extLst>
          </p:cNvPr>
          <p:cNvSpPr>
            <a:spLocks noGrp="1"/>
          </p:cNvSpPr>
          <p:nvPr>
            <p:ph type="dt" sz="half" idx="10"/>
          </p:nvPr>
        </p:nvSpPr>
        <p:spPr/>
        <p:txBody>
          <a:bodyPr/>
          <a:lstStyle>
            <a:lvl1pPr>
              <a:defRPr/>
            </a:lvl1pPr>
          </a:lstStyle>
          <a:p>
            <a:pPr>
              <a:defRPr/>
            </a:pPr>
            <a:fld id="{A3DE8377-941B-4B64-B930-C71167F78765}" type="datetimeFigureOut">
              <a:rPr lang="en-US"/>
              <a:pPr>
                <a:defRPr/>
              </a:pPr>
              <a:t>10/26/2025</a:t>
            </a:fld>
            <a:endParaRPr lang="en-US"/>
          </a:p>
        </p:txBody>
      </p:sp>
      <p:sp>
        <p:nvSpPr>
          <p:cNvPr id="4" name="Footer Placeholder 4">
            <a:extLst>
              <a:ext uri="{FF2B5EF4-FFF2-40B4-BE49-F238E27FC236}">
                <a16:creationId xmlns:a16="http://schemas.microsoft.com/office/drawing/2014/main" id="{29227C3E-39B5-44D3-B475-CDFF373BA33B}"/>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02C5F58-75F8-4A21-9F32-D025B28EF874}"/>
              </a:ext>
            </a:extLst>
          </p:cNvPr>
          <p:cNvSpPr>
            <a:spLocks noGrp="1"/>
          </p:cNvSpPr>
          <p:nvPr>
            <p:ph type="sldNum" sz="quarter" idx="12"/>
          </p:nvPr>
        </p:nvSpPr>
        <p:spPr/>
        <p:txBody>
          <a:bodyPr/>
          <a:lstStyle>
            <a:lvl1pPr>
              <a:defRPr/>
            </a:lvl1pPr>
          </a:lstStyle>
          <a:p>
            <a:pPr>
              <a:defRPr/>
            </a:pPr>
            <a:fld id="{54868F67-247D-4F4A-A850-824E72DACD65}" type="slidenum">
              <a:rPr lang="en-US" altLang="en-US"/>
              <a:pPr>
                <a:defRPr/>
              </a:pPr>
              <a:t>‹#›</a:t>
            </a:fld>
            <a:endParaRPr lang="en-US" altLang="en-US"/>
          </a:p>
        </p:txBody>
      </p:sp>
    </p:spTree>
    <p:extLst>
      <p:ext uri="{BB962C8B-B14F-4D97-AF65-F5344CB8AC3E}">
        <p14:creationId xmlns:p14="http://schemas.microsoft.com/office/powerpoint/2010/main" val="27515782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A0303A0-E5EC-49E6-9BD7-28C4A0D86BD3}"/>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D2DC5A6C-220F-48A9-BC55-E3B78A390CF2}" type="datetimeFigureOut">
              <a:rPr lang="en-US"/>
              <a:pPr>
                <a:defRPr/>
              </a:pPr>
              <a:t>10/26/2025</a:t>
            </a:fld>
            <a:endParaRPr lang="en-US"/>
          </a:p>
        </p:txBody>
      </p:sp>
      <p:sp>
        <p:nvSpPr>
          <p:cNvPr id="8" name="Footer Placeholder 7">
            <a:extLst>
              <a:ext uri="{FF2B5EF4-FFF2-40B4-BE49-F238E27FC236}">
                <a16:creationId xmlns:a16="http://schemas.microsoft.com/office/drawing/2014/main" id="{13AE1E31-9C8F-4DA1-88F3-8286D09BC48A}"/>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9" name="Slide Number Placeholder 8">
            <a:extLst>
              <a:ext uri="{FF2B5EF4-FFF2-40B4-BE49-F238E27FC236}">
                <a16:creationId xmlns:a16="http://schemas.microsoft.com/office/drawing/2014/main" id="{4A856D5D-C41A-4DA6-8084-BA6A6B7267C6}"/>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837CBBAC-D1C1-4465-8169-E249FEF1F2C2}" type="slidenum">
              <a:rPr lang="en-US" altLang="en-US"/>
              <a:pPr>
                <a:defRPr/>
              </a:pPr>
              <a:t>‹#›</a:t>
            </a:fld>
            <a:endParaRPr lang="en-US" altLang="en-US"/>
          </a:p>
        </p:txBody>
      </p:sp>
    </p:spTree>
    <p:extLst>
      <p:ext uri="{BB962C8B-B14F-4D97-AF65-F5344CB8AC3E}">
        <p14:creationId xmlns:p14="http://schemas.microsoft.com/office/powerpoint/2010/main" val="337117074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53B05BC9-5B96-403D-8004-573EF33A09EC}"/>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32722047-7E25-47A0-A875-A8BED8844448}" type="datetimeFigureOut">
              <a:rPr lang="en-US"/>
              <a:pPr>
                <a:defRPr/>
              </a:pPr>
              <a:t>10/26/2025</a:t>
            </a:fld>
            <a:endParaRPr lang="en-US"/>
          </a:p>
        </p:txBody>
      </p:sp>
      <p:sp>
        <p:nvSpPr>
          <p:cNvPr id="4" name="Footer Placeholder 3">
            <a:extLst>
              <a:ext uri="{FF2B5EF4-FFF2-40B4-BE49-F238E27FC236}">
                <a16:creationId xmlns:a16="http://schemas.microsoft.com/office/drawing/2014/main" id="{2872C218-9A03-4D7F-9461-5FC15253B90C}"/>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773737AD-9BFD-4DCA-A5A9-3335A93DF4F1}"/>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0F312A04-7C38-4284-BC2B-8A720392D8CF}" type="slidenum">
              <a:rPr lang="en-US" altLang="en-US"/>
              <a:pPr>
                <a:defRPr/>
              </a:pPr>
              <a:t>‹#›</a:t>
            </a:fld>
            <a:endParaRPr lang="en-US" altLang="en-US"/>
          </a:p>
        </p:txBody>
      </p:sp>
    </p:spTree>
    <p:extLst>
      <p:ext uri="{BB962C8B-B14F-4D97-AF65-F5344CB8AC3E}">
        <p14:creationId xmlns:p14="http://schemas.microsoft.com/office/powerpoint/2010/main" val="231487927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159A37-DB09-4738-B04E-F33ECCD81BAE}"/>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7DD8E04E-F7DE-415D-8524-DCB9B0C8C530}" type="datetimeFigureOut">
              <a:rPr lang="en-US"/>
              <a:pPr>
                <a:defRPr/>
              </a:pPr>
              <a:t>10/26/2025</a:t>
            </a:fld>
            <a:endParaRPr lang="en-US"/>
          </a:p>
        </p:txBody>
      </p:sp>
      <p:sp>
        <p:nvSpPr>
          <p:cNvPr id="3" name="Footer Placeholder 2">
            <a:extLst>
              <a:ext uri="{FF2B5EF4-FFF2-40B4-BE49-F238E27FC236}">
                <a16:creationId xmlns:a16="http://schemas.microsoft.com/office/drawing/2014/main" id="{ED4E549E-CD82-428D-8EF7-C32CF4521DE5}"/>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4" name="Slide Number Placeholder 3">
            <a:extLst>
              <a:ext uri="{FF2B5EF4-FFF2-40B4-BE49-F238E27FC236}">
                <a16:creationId xmlns:a16="http://schemas.microsoft.com/office/drawing/2014/main" id="{1B380EB2-A09C-4BE8-96CC-6DB54EF2EA65}"/>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9FCCD2B8-6CAC-41E9-902D-276D3C4E7B6D}" type="slidenum">
              <a:rPr lang="en-US" altLang="en-US"/>
              <a:pPr>
                <a:defRPr/>
              </a:pPr>
              <a:t>‹#›</a:t>
            </a:fld>
            <a:endParaRPr lang="en-US" altLang="en-US"/>
          </a:p>
        </p:txBody>
      </p:sp>
    </p:spTree>
    <p:extLst>
      <p:ext uri="{BB962C8B-B14F-4D97-AF65-F5344CB8AC3E}">
        <p14:creationId xmlns:p14="http://schemas.microsoft.com/office/powerpoint/2010/main" val="179689489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306C2695-591B-43D7-959D-EF1541ADB4DC}"/>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424977DF-324E-4830-BC0D-8948AA4F0F03}" type="datetimeFigureOut">
              <a:rPr lang="en-US"/>
              <a:pPr>
                <a:defRPr/>
              </a:pPr>
              <a:t>10/26/2025</a:t>
            </a:fld>
            <a:endParaRPr lang="en-US"/>
          </a:p>
        </p:txBody>
      </p:sp>
      <p:sp>
        <p:nvSpPr>
          <p:cNvPr id="6" name="Footer Placeholder 5">
            <a:extLst>
              <a:ext uri="{FF2B5EF4-FFF2-40B4-BE49-F238E27FC236}">
                <a16:creationId xmlns:a16="http://schemas.microsoft.com/office/drawing/2014/main" id="{3DDFFDF8-1C00-4178-8D7D-9148101D70FA}"/>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1FD1A5CA-77EC-41C3-AA91-ABE5ADA56050}"/>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C5AD75A0-265F-487C-A341-18A9BB9AEAF7}" type="slidenum">
              <a:rPr lang="en-US" altLang="en-US"/>
              <a:pPr>
                <a:defRPr/>
              </a:pPr>
              <a:t>‹#›</a:t>
            </a:fld>
            <a:endParaRPr lang="en-US" altLang="en-US"/>
          </a:p>
        </p:txBody>
      </p:sp>
    </p:spTree>
    <p:extLst>
      <p:ext uri="{BB962C8B-B14F-4D97-AF65-F5344CB8AC3E}">
        <p14:creationId xmlns:p14="http://schemas.microsoft.com/office/powerpoint/2010/main" val="297221238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43DC55D1-83BD-419E-9192-B67D9296DF66}"/>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8C3DB5F5-5B87-4321-A034-4B4B05F2B706}" type="datetimeFigureOut">
              <a:rPr lang="en-US"/>
              <a:pPr>
                <a:defRPr/>
              </a:pPr>
              <a:t>10/26/2025</a:t>
            </a:fld>
            <a:endParaRPr lang="en-US"/>
          </a:p>
        </p:txBody>
      </p:sp>
      <p:sp>
        <p:nvSpPr>
          <p:cNvPr id="6" name="Footer Placeholder 5">
            <a:extLst>
              <a:ext uri="{FF2B5EF4-FFF2-40B4-BE49-F238E27FC236}">
                <a16:creationId xmlns:a16="http://schemas.microsoft.com/office/drawing/2014/main" id="{29B359B1-01D1-491E-A811-85FDD22F0EC4}"/>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52BA9CC5-F593-4C37-8C4A-84B7ACB392C6}"/>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9C169808-7257-49B9-8971-3392D696A8E6}" type="slidenum">
              <a:rPr lang="en-US" altLang="en-US"/>
              <a:pPr>
                <a:defRPr/>
              </a:pPr>
              <a:t>‹#›</a:t>
            </a:fld>
            <a:endParaRPr lang="en-US" altLang="en-US"/>
          </a:p>
        </p:txBody>
      </p:sp>
    </p:spTree>
    <p:extLst>
      <p:ext uri="{BB962C8B-B14F-4D97-AF65-F5344CB8AC3E}">
        <p14:creationId xmlns:p14="http://schemas.microsoft.com/office/powerpoint/2010/main" val="60807038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AF7AD0-2459-4825-9E6A-3B458626C24E}"/>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D1C44558-58A7-4413-8A8E-A50516B3F7AC}" type="datetimeFigureOut">
              <a:rPr lang="en-US"/>
              <a:pPr>
                <a:defRPr/>
              </a:pPr>
              <a:t>10/26/2025</a:t>
            </a:fld>
            <a:endParaRPr lang="en-US"/>
          </a:p>
        </p:txBody>
      </p:sp>
      <p:sp>
        <p:nvSpPr>
          <p:cNvPr id="5" name="Footer Placeholder 4">
            <a:extLst>
              <a:ext uri="{FF2B5EF4-FFF2-40B4-BE49-F238E27FC236}">
                <a16:creationId xmlns:a16="http://schemas.microsoft.com/office/drawing/2014/main" id="{6B442C1D-66D3-4F27-80CE-359280D03D87}"/>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E2741D5E-B3C6-45BF-9A57-D0257A4BC072}"/>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B19850E1-4248-4B39-96B5-C5D958F6F883}" type="slidenum">
              <a:rPr lang="en-US" altLang="en-US"/>
              <a:pPr>
                <a:defRPr/>
              </a:pPr>
              <a:t>‹#›</a:t>
            </a:fld>
            <a:endParaRPr lang="en-US" altLang="en-US"/>
          </a:p>
        </p:txBody>
      </p:sp>
    </p:spTree>
    <p:extLst>
      <p:ext uri="{BB962C8B-B14F-4D97-AF65-F5344CB8AC3E}">
        <p14:creationId xmlns:p14="http://schemas.microsoft.com/office/powerpoint/2010/main" val="2367848249"/>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0CA50B-0C49-4864-978F-EAFC0D1A0167}"/>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36C8E576-05E5-4EAC-B906-CC9E0988CD85}" type="datetimeFigureOut">
              <a:rPr lang="en-US"/>
              <a:pPr>
                <a:defRPr/>
              </a:pPr>
              <a:t>10/26/2025</a:t>
            </a:fld>
            <a:endParaRPr lang="en-US"/>
          </a:p>
        </p:txBody>
      </p:sp>
      <p:sp>
        <p:nvSpPr>
          <p:cNvPr id="5" name="Footer Placeholder 4">
            <a:extLst>
              <a:ext uri="{FF2B5EF4-FFF2-40B4-BE49-F238E27FC236}">
                <a16:creationId xmlns:a16="http://schemas.microsoft.com/office/drawing/2014/main" id="{BDC56A5E-5A71-4F4C-B62C-82474DEAB2EE}"/>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33B97BB2-BEFF-406E-973D-E925F97AE730}"/>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2C19A0B6-75F5-432E-A55C-FD0D6D8F2AB0}" type="slidenum">
              <a:rPr lang="en-US" altLang="en-US"/>
              <a:pPr>
                <a:defRPr/>
              </a:pPr>
              <a:t>‹#›</a:t>
            </a:fld>
            <a:endParaRPr lang="en-US" altLang="en-US"/>
          </a:p>
        </p:txBody>
      </p:sp>
    </p:spTree>
    <p:extLst>
      <p:ext uri="{BB962C8B-B14F-4D97-AF65-F5344CB8AC3E}">
        <p14:creationId xmlns:p14="http://schemas.microsoft.com/office/powerpoint/2010/main" val="88259533"/>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71F9A41B-3A16-447C-8DF3-F67489DA61A3}"/>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DB13EF95-CFD2-433A-B82C-280DCBD2A978}" type="datetimeFigureOut">
              <a:rPr lang="en-US"/>
              <a:pPr>
                <a:defRPr/>
              </a:pPr>
              <a:t>10/26/2025</a:t>
            </a:fld>
            <a:endParaRPr lang="en-US"/>
          </a:p>
        </p:txBody>
      </p:sp>
      <p:sp>
        <p:nvSpPr>
          <p:cNvPr id="5" name="Footer Placeholder 4">
            <a:extLst>
              <a:ext uri="{FF2B5EF4-FFF2-40B4-BE49-F238E27FC236}">
                <a16:creationId xmlns:a16="http://schemas.microsoft.com/office/drawing/2014/main" id="{30644C91-FB9F-49C7-B95E-9E8248855D0E}"/>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6AE97D66-3A9C-4632-B143-32D38AEBA504}"/>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6040267B-FA46-48EC-9766-7B3066CFE684}" type="slidenum">
              <a:rPr lang="en-US" altLang="en-US"/>
              <a:pPr>
                <a:defRPr/>
              </a:pPr>
              <a:t>‹#›</a:t>
            </a:fld>
            <a:endParaRPr lang="en-US" altLang="en-US"/>
          </a:p>
        </p:txBody>
      </p:sp>
    </p:spTree>
    <p:extLst>
      <p:ext uri="{BB962C8B-B14F-4D97-AF65-F5344CB8AC3E}">
        <p14:creationId xmlns:p14="http://schemas.microsoft.com/office/powerpoint/2010/main" val="2777123819"/>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F4220D-5185-4052-9096-5442AF521F17}"/>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E5BB2403-5E88-4C90-90D2-5E7B15DD498A}" type="datetimeFigureOut">
              <a:rPr lang="en-US"/>
              <a:pPr>
                <a:defRPr/>
              </a:pPr>
              <a:t>10/26/2025</a:t>
            </a:fld>
            <a:endParaRPr lang="en-US"/>
          </a:p>
        </p:txBody>
      </p:sp>
      <p:sp>
        <p:nvSpPr>
          <p:cNvPr id="5" name="Footer Placeholder 4">
            <a:extLst>
              <a:ext uri="{FF2B5EF4-FFF2-40B4-BE49-F238E27FC236}">
                <a16:creationId xmlns:a16="http://schemas.microsoft.com/office/drawing/2014/main" id="{5E444C39-A490-41E4-8C83-9D87150376FE}"/>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769BD1AD-876B-4BC0-BA6A-3A698776E4FB}"/>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67B9D772-FE85-45F4-832A-B6541A3CCDB1}" type="slidenum">
              <a:rPr lang="en-US" altLang="en-US"/>
              <a:pPr>
                <a:defRPr/>
              </a:pPr>
              <a:t>‹#›</a:t>
            </a:fld>
            <a:endParaRPr lang="en-US" altLang="en-US"/>
          </a:p>
        </p:txBody>
      </p:sp>
    </p:spTree>
    <p:extLst>
      <p:ext uri="{BB962C8B-B14F-4D97-AF65-F5344CB8AC3E}">
        <p14:creationId xmlns:p14="http://schemas.microsoft.com/office/powerpoint/2010/main" val="1375236637"/>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F427AD-EE80-478A-94DC-AF454EE2A091}"/>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7090B1AE-37CB-4E60-A698-C1B5E626D1F5}" type="datetimeFigureOut">
              <a:rPr lang="en-US"/>
              <a:pPr>
                <a:defRPr/>
              </a:pPr>
              <a:t>10/26/2025</a:t>
            </a:fld>
            <a:endParaRPr lang="en-US"/>
          </a:p>
        </p:txBody>
      </p:sp>
      <p:sp>
        <p:nvSpPr>
          <p:cNvPr id="5" name="Footer Placeholder 4">
            <a:extLst>
              <a:ext uri="{FF2B5EF4-FFF2-40B4-BE49-F238E27FC236}">
                <a16:creationId xmlns:a16="http://schemas.microsoft.com/office/drawing/2014/main" id="{2EBEA099-8118-40C4-A017-3821D038CC48}"/>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49F95FF8-3263-4E6F-82E1-9BA4E8C2B06D}"/>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A8F7F882-0C7C-49B8-B890-9F1CD0A056DD}" type="slidenum">
              <a:rPr lang="en-US" altLang="en-US"/>
              <a:pPr>
                <a:defRPr/>
              </a:pPr>
              <a:t>‹#›</a:t>
            </a:fld>
            <a:endParaRPr lang="en-US" altLang="en-US"/>
          </a:p>
        </p:txBody>
      </p:sp>
    </p:spTree>
    <p:extLst>
      <p:ext uri="{BB962C8B-B14F-4D97-AF65-F5344CB8AC3E}">
        <p14:creationId xmlns:p14="http://schemas.microsoft.com/office/powerpoint/2010/main" val="3422061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E8403113-AB7F-48A3-A3C1-C823D364CED4}"/>
              </a:ext>
            </a:extLst>
          </p:cNvPr>
          <p:cNvSpPr>
            <a:spLocks noGrp="1"/>
          </p:cNvSpPr>
          <p:nvPr>
            <p:ph type="dt" sz="half" idx="10"/>
          </p:nvPr>
        </p:nvSpPr>
        <p:spPr/>
        <p:txBody>
          <a:bodyPr/>
          <a:lstStyle>
            <a:lvl1pPr>
              <a:defRPr/>
            </a:lvl1pPr>
          </a:lstStyle>
          <a:p>
            <a:pPr>
              <a:defRPr/>
            </a:pPr>
            <a:fld id="{C1D1A43C-AF65-40CB-B164-23E4F706CF78}" type="datetimeFigureOut">
              <a:rPr lang="en-US"/>
              <a:pPr>
                <a:defRPr/>
              </a:pPr>
              <a:t>10/26/2025</a:t>
            </a:fld>
            <a:endParaRPr lang="en-US"/>
          </a:p>
        </p:txBody>
      </p:sp>
      <p:sp>
        <p:nvSpPr>
          <p:cNvPr id="3" name="Footer Placeholder 4">
            <a:extLst>
              <a:ext uri="{FF2B5EF4-FFF2-40B4-BE49-F238E27FC236}">
                <a16:creationId xmlns:a16="http://schemas.microsoft.com/office/drawing/2014/main" id="{9D77E83E-1D3B-4119-B9D5-42A68AAA4D88}"/>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387C6203-3AC2-4D9D-BF6D-5EA6336AFFAD}"/>
              </a:ext>
            </a:extLst>
          </p:cNvPr>
          <p:cNvSpPr>
            <a:spLocks noGrp="1"/>
          </p:cNvSpPr>
          <p:nvPr>
            <p:ph type="sldNum" sz="quarter" idx="12"/>
          </p:nvPr>
        </p:nvSpPr>
        <p:spPr/>
        <p:txBody>
          <a:bodyPr/>
          <a:lstStyle>
            <a:lvl1pPr>
              <a:defRPr/>
            </a:lvl1pPr>
          </a:lstStyle>
          <a:p>
            <a:pPr>
              <a:defRPr/>
            </a:pPr>
            <a:fld id="{C97423A6-0E43-4647-99EE-2F6245EFFF46}" type="slidenum">
              <a:rPr lang="en-US" altLang="en-US"/>
              <a:pPr>
                <a:defRPr/>
              </a:pPr>
              <a:t>‹#›</a:t>
            </a:fld>
            <a:endParaRPr lang="en-US" altLang="en-US"/>
          </a:p>
        </p:txBody>
      </p:sp>
    </p:spTree>
    <p:extLst>
      <p:ext uri="{BB962C8B-B14F-4D97-AF65-F5344CB8AC3E}">
        <p14:creationId xmlns:p14="http://schemas.microsoft.com/office/powerpoint/2010/main" val="574366095"/>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4F385DA-858A-4373-973F-D2A9F680BA8E}"/>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8BA255D2-A455-463E-91F4-18FB88128EF3}" type="datetimeFigureOut">
              <a:rPr lang="en-US"/>
              <a:pPr>
                <a:defRPr/>
              </a:pPr>
              <a:t>10/26/2025</a:t>
            </a:fld>
            <a:endParaRPr lang="en-US"/>
          </a:p>
        </p:txBody>
      </p:sp>
      <p:sp>
        <p:nvSpPr>
          <p:cNvPr id="6" name="Footer Placeholder 5">
            <a:extLst>
              <a:ext uri="{FF2B5EF4-FFF2-40B4-BE49-F238E27FC236}">
                <a16:creationId xmlns:a16="http://schemas.microsoft.com/office/drawing/2014/main" id="{265E9908-2E7E-4606-ACDC-2611926D79E0}"/>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5BCD5C78-6839-45CC-89C6-01B750217701}"/>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C3785F3D-AB3A-4BA7-A856-8B18938E157C}" type="slidenum">
              <a:rPr lang="en-US" altLang="en-US"/>
              <a:pPr>
                <a:defRPr/>
              </a:pPr>
              <a:t>‹#›</a:t>
            </a:fld>
            <a:endParaRPr lang="en-US" altLang="en-US"/>
          </a:p>
        </p:txBody>
      </p:sp>
    </p:spTree>
    <p:extLst>
      <p:ext uri="{BB962C8B-B14F-4D97-AF65-F5344CB8AC3E}">
        <p14:creationId xmlns:p14="http://schemas.microsoft.com/office/powerpoint/2010/main" val="294414437"/>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76F999F-9C7A-4DE9-B5A6-474AA41D050F}"/>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93634AF0-62F5-4338-A7DA-3C13615A0210}" type="datetimeFigureOut">
              <a:rPr lang="en-US"/>
              <a:pPr>
                <a:defRPr/>
              </a:pPr>
              <a:t>10/26/2025</a:t>
            </a:fld>
            <a:endParaRPr lang="en-US"/>
          </a:p>
        </p:txBody>
      </p:sp>
      <p:sp>
        <p:nvSpPr>
          <p:cNvPr id="8" name="Footer Placeholder 7">
            <a:extLst>
              <a:ext uri="{FF2B5EF4-FFF2-40B4-BE49-F238E27FC236}">
                <a16:creationId xmlns:a16="http://schemas.microsoft.com/office/drawing/2014/main" id="{DC9FE846-DC24-445F-B762-17931B2A144F}"/>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9" name="Slide Number Placeholder 8">
            <a:extLst>
              <a:ext uri="{FF2B5EF4-FFF2-40B4-BE49-F238E27FC236}">
                <a16:creationId xmlns:a16="http://schemas.microsoft.com/office/drawing/2014/main" id="{8FA53321-906D-44A7-BB14-CB20357DCC59}"/>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E917DF4A-8BF6-40B0-A94C-5580E580E5EB}" type="slidenum">
              <a:rPr lang="en-US" altLang="en-US"/>
              <a:pPr>
                <a:defRPr/>
              </a:pPr>
              <a:t>‹#›</a:t>
            </a:fld>
            <a:endParaRPr lang="en-US" altLang="en-US"/>
          </a:p>
        </p:txBody>
      </p:sp>
    </p:spTree>
    <p:extLst>
      <p:ext uri="{BB962C8B-B14F-4D97-AF65-F5344CB8AC3E}">
        <p14:creationId xmlns:p14="http://schemas.microsoft.com/office/powerpoint/2010/main" val="2264326143"/>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91E5C2B6-AC1B-4B87-8866-545D8005C480}"/>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3774F8EC-DD2B-43B6-8AE3-82AF73414FC3}" type="datetimeFigureOut">
              <a:rPr lang="en-US"/>
              <a:pPr>
                <a:defRPr/>
              </a:pPr>
              <a:t>10/26/2025</a:t>
            </a:fld>
            <a:endParaRPr lang="en-US"/>
          </a:p>
        </p:txBody>
      </p:sp>
      <p:sp>
        <p:nvSpPr>
          <p:cNvPr id="4" name="Footer Placeholder 3">
            <a:extLst>
              <a:ext uri="{FF2B5EF4-FFF2-40B4-BE49-F238E27FC236}">
                <a16:creationId xmlns:a16="http://schemas.microsoft.com/office/drawing/2014/main" id="{31E461D9-E25E-4C26-8C2C-D4FF5613ECD9}"/>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C5C9F3AF-7E46-4963-BE4F-379DB7522039}"/>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DDCF54F9-8A5F-42D3-87A5-2C54B517D2CB}" type="slidenum">
              <a:rPr lang="en-US" altLang="en-US"/>
              <a:pPr>
                <a:defRPr/>
              </a:pPr>
              <a:t>‹#›</a:t>
            </a:fld>
            <a:endParaRPr lang="en-US" altLang="en-US"/>
          </a:p>
        </p:txBody>
      </p:sp>
    </p:spTree>
    <p:extLst>
      <p:ext uri="{BB962C8B-B14F-4D97-AF65-F5344CB8AC3E}">
        <p14:creationId xmlns:p14="http://schemas.microsoft.com/office/powerpoint/2010/main" val="2212745881"/>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A3F48A4-8BAF-460C-81ED-02CC19DFCA52}"/>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9E943ABE-063C-470B-BF70-B0C0408A5807}" type="datetimeFigureOut">
              <a:rPr lang="en-US"/>
              <a:pPr>
                <a:defRPr/>
              </a:pPr>
              <a:t>10/26/2025</a:t>
            </a:fld>
            <a:endParaRPr lang="en-US"/>
          </a:p>
        </p:txBody>
      </p:sp>
      <p:sp>
        <p:nvSpPr>
          <p:cNvPr id="3" name="Footer Placeholder 2">
            <a:extLst>
              <a:ext uri="{FF2B5EF4-FFF2-40B4-BE49-F238E27FC236}">
                <a16:creationId xmlns:a16="http://schemas.microsoft.com/office/drawing/2014/main" id="{D77149EA-42E1-4E84-8EB2-F9A52D14CBC6}"/>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4" name="Slide Number Placeholder 3">
            <a:extLst>
              <a:ext uri="{FF2B5EF4-FFF2-40B4-BE49-F238E27FC236}">
                <a16:creationId xmlns:a16="http://schemas.microsoft.com/office/drawing/2014/main" id="{58D027FA-2113-4264-9ECA-9BF3A8286EFE}"/>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79F8D986-7078-4900-9D57-4F245D905016}" type="slidenum">
              <a:rPr lang="en-US" altLang="en-US"/>
              <a:pPr>
                <a:defRPr/>
              </a:pPr>
              <a:t>‹#›</a:t>
            </a:fld>
            <a:endParaRPr lang="en-US" altLang="en-US"/>
          </a:p>
        </p:txBody>
      </p:sp>
    </p:spTree>
    <p:extLst>
      <p:ext uri="{BB962C8B-B14F-4D97-AF65-F5344CB8AC3E}">
        <p14:creationId xmlns:p14="http://schemas.microsoft.com/office/powerpoint/2010/main" val="1339274915"/>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45A793A8-3043-407D-8FE8-B11CE71E5F33}"/>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F24B58D7-29AA-4246-BF9A-70F028F8445D}" type="datetimeFigureOut">
              <a:rPr lang="en-US"/>
              <a:pPr>
                <a:defRPr/>
              </a:pPr>
              <a:t>10/26/2025</a:t>
            </a:fld>
            <a:endParaRPr lang="en-US"/>
          </a:p>
        </p:txBody>
      </p:sp>
      <p:sp>
        <p:nvSpPr>
          <p:cNvPr id="6" name="Footer Placeholder 5">
            <a:extLst>
              <a:ext uri="{FF2B5EF4-FFF2-40B4-BE49-F238E27FC236}">
                <a16:creationId xmlns:a16="http://schemas.microsoft.com/office/drawing/2014/main" id="{5B6AF137-86C8-4A7E-816F-272CF874CFF9}"/>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E17AA710-5F63-4D93-B42C-1713B990ED36}"/>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FEC727F6-DE94-4682-9727-50C6067B70A2}" type="slidenum">
              <a:rPr lang="en-US" altLang="en-US"/>
              <a:pPr>
                <a:defRPr/>
              </a:pPr>
              <a:t>‹#›</a:t>
            </a:fld>
            <a:endParaRPr lang="en-US" altLang="en-US"/>
          </a:p>
        </p:txBody>
      </p:sp>
    </p:spTree>
    <p:extLst>
      <p:ext uri="{BB962C8B-B14F-4D97-AF65-F5344CB8AC3E}">
        <p14:creationId xmlns:p14="http://schemas.microsoft.com/office/powerpoint/2010/main" val="148428889"/>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054CEB35-E72C-4897-A914-0CE56DEE42D4}"/>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3EF3A129-8746-42EF-A802-20A5CC6671D6}" type="datetimeFigureOut">
              <a:rPr lang="en-US"/>
              <a:pPr>
                <a:defRPr/>
              </a:pPr>
              <a:t>10/26/2025</a:t>
            </a:fld>
            <a:endParaRPr lang="en-US"/>
          </a:p>
        </p:txBody>
      </p:sp>
      <p:sp>
        <p:nvSpPr>
          <p:cNvPr id="6" name="Footer Placeholder 5">
            <a:extLst>
              <a:ext uri="{FF2B5EF4-FFF2-40B4-BE49-F238E27FC236}">
                <a16:creationId xmlns:a16="http://schemas.microsoft.com/office/drawing/2014/main" id="{7126097A-28CD-4DC1-A7E1-C79ECC5860DB}"/>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DC4849FE-A7AD-4094-ADFB-A8AC5E40C43D}"/>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08C883CE-2D35-4C19-B12A-8509C3C7CFE2}" type="slidenum">
              <a:rPr lang="en-US" altLang="en-US"/>
              <a:pPr>
                <a:defRPr/>
              </a:pPr>
              <a:t>‹#›</a:t>
            </a:fld>
            <a:endParaRPr lang="en-US" altLang="en-US"/>
          </a:p>
        </p:txBody>
      </p:sp>
    </p:spTree>
    <p:extLst>
      <p:ext uri="{BB962C8B-B14F-4D97-AF65-F5344CB8AC3E}">
        <p14:creationId xmlns:p14="http://schemas.microsoft.com/office/powerpoint/2010/main" val="2037035677"/>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2FAF26-2A60-407E-A9D5-CDF67F916443}"/>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64D26ABA-D44F-4CE8-8DDC-419FC830A50A}" type="datetimeFigureOut">
              <a:rPr lang="en-US"/>
              <a:pPr>
                <a:defRPr/>
              </a:pPr>
              <a:t>10/26/2025</a:t>
            </a:fld>
            <a:endParaRPr lang="en-US"/>
          </a:p>
        </p:txBody>
      </p:sp>
      <p:sp>
        <p:nvSpPr>
          <p:cNvPr id="5" name="Footer Placeholder 4">
            <a:extLst>
              <a:ext uri="{FF2B5EF4-FFF2-40B4-BE49-F238E27FC236}">
                <a16:creationId xmlns:a16="http://schemas.microsoft.com/office/drawing/2014/main" id="{A42D4BC1-0B78-4082-A53D-B0F70BA74AEE}"/>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1C0D397F-9202-4CBC-A4B9-0D83DA045B5C}"/>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4444DA92-0F3B-4895-8624-B81D36192C7F}" type="slidenum">
              <a:rPr lang="en-US" altLang="en-US"/>
              <a:pPr>
                <a:defRPr/>
              </a:pPr>
              <a:t>‹#›</a:t>
            </a:fld>
            <a:endParaRPr lang="en-US" altLang="en-US"/>
          </a:p>
        </p:txBody>
      </p:sp>
    </p:spTree>
    <p:extLst>
      <p:ext uri="{BB962C8B-B14F-4D97-AF65-F5344CB8AC3E}">
        <p14:creationId xmlns:p14="http://schemas.microsoft.com/office/powerpoint/2010/main" val="3529083428"/>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A5BD2C-FF43-4F60-BF5C-6B57668E941B}"/>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B8AEDB65-D989-4517-A438-9EF7298F5B38}" type="datetimeFigureOut">
              <a:rPr lang="en-US"/>
              <a:pPr>
                <a:defRPr/>
              </a:pPr>
              <a:t>10/26/2025</a:t>
            </a:fld>
            <a:endParaRPr lang="en-US"/>
          </a:p>
        </p:txBody>
      </p:sp>
      <p:sp>
        <p:nvSpPr>
          <p:cNvPr id="5" name="Footer Placeholder 4">
            <a:extLst>
              <a:ext uri="{FF2B5EF4-FFF2-40B4-BE49-F238E27FC236}">
                <a16:creationId xmlns:a16="http://schemas.microsoft.com/office/drawing/2014/main" id="{29597FA3-0CDC-4B41-AFF0-CBAB41AA3BB1}"/>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21B587E2-AAB0-4E26-966F-A71844C89161}"/>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B4D57165-5CA6-477A-9711-41A5D8272A52}" type="slidenum">
              <a:rPr lang="en-US" altLang="en-US"/>
              <a:pPr>
                <a:defRPr/>
              </a:pPr>
              <a:t>‹#›</a:t>
            </a:fld>
            <a:endParaRPr lang="en-US" altLang="en-US"/>
          </a:p>
        </p:txBody>
      </p:sp>
    </p:spTree>
    <p:extLst>
      <p:ext uri="{BB962C8B-B14F-4D97-AF65-F5344CB8AC3E}">
        <p14:creationId xmlns:p14="http://schemas.microsoft.com/office/powerpoint/2010/main" val="2036014543"/>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9476D034-15E6-4880-9A25-5925C7B83072}"/>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854A60D0-3361-4E4E-9745-0B66C288000F}" type="datetimeFigureOut">
              <a:rPr lang="en-US"/>
              <a:pPr>
                <a:defRPr/>
              </a:pPr>
              <a:t>10/26/2025</a:t>
            </a:fld>
            <a:endParaRPr lang="en-US"/>
          </a:p>
        </p:txBody>
      </p:sp>
      <p:sp>
        <p:nvSpPr>
          <p:cNvPr id="5" name="Footer Placeholder 4">
            <a:extLst>
              <a:ext uri="{FF2B5EF4-FFF2-40B4-BE49-F238E27FC236}">
                <a16:creationId xmlns:a16="http://schemas.microsoft.com/office/drawing/2014/main" id="{C0A16DD2-BBC9-48A9-B320-39CC245918DE}"/>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C5AB5E08-87B7-427F-BFC0-318083AC2FA1}"/>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BF08956E-E845-4E7B-938A-3E1DC11B44ED}" type="slidenum">
              <a:rPr lang="en-US" altLang="en-US"/>
              <a:pPr>
                <a:defRPr/>
              </a:pPr>
              <a:t>‹#›</a:t>
            </a:fld>
            <a:endParaRPr lang="en-US" altLang="en-US"/>
          </a:p>
        </p:txBody>
      </p:sp>
    </p:spTree>
    <p:extLst>
      <p:ext uri="{BB962C8B-B14F-4D97-AF65-F5344CB8AC3E}">
        <p14:creationId xmlns:p14="http://schemas.microsoft.com/office/powerpoint/2010/main" val="2259784659"/>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3806E0-9A29-4C67-B82D-79C77573E070}"/>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D2ACD989-4D20-469B-B625-996298E383A8}" type="datetimeFigureOut">
              <a:rPr lang="en-US"/>
              <a:pPr>
                <a:defRPr/>
              </a:pPr>
              <a:t>10/26/2025</a:t>
            </a:fld>
            <a:endParaRPr lang="en-US"/>
          </a:p>
        </p:txBody>
      </p:sp>
      <p:sp>
        <p:nvSpPr>
          <p:cNvPr id="5" name="Footer Placeholder 4">
            <a:extLst>
              <a:ext uri="{FF2B5EF4-FFF2-40B4-BE49-F238E27FC236}">
                <a16:creationId xmlns:a16="http://schemas.microsoft.com/office/drawing/2014/main" id="{83CA5591-567D-4CB8-92A3-229E110AF4C2}"/>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ECFFE7D1-EAC7-4C9D-A093-7BDD15615B98}"/>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A764BF55-8230-4952-8882-F64D27292F20}" type="slidenum">
              <a:rPr lang="en-US" altLang="en-US"/>
              <a:pPr>
                <a:defRPr/>
              </a:pPr>
              <a:t>‹#›</a:t>
            </a:fld>
            <a:endParaRPr lang="en-US" altLang="en-US"/>
          </a:p>
        </p:txBody>
      </p:sp>
    </p:spTree>
    <p:extLst>
      <p:ext uri="{BB962C8B-B14F-4D97-AF65-F5344CB8AC3E}">
        <p14:creationId xmlns:p14="http://schemas.microsoft.com/office/powerpoint/2010/main" val="1711499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46DBEB9C-9AFC-4092-B680-AEB3D2DBED3D}"/>
              </a:ext>
            </a:extLst>
          </p:cNvPr>
          <p:cNvSpPr>
            <a:spLocks noGrp="1"/>
          </p:cNvSpPr>
          <p:nvPr>
            <p:ph type="dt" sz="half" idx="10"/>
          </p:nvPr>
        </p:nvSpPr>
        <p:spPr/>
        <p:txBody>
          <a:bodyPr/>
          <a:lstStyle>
            <a:lvl1pPr>
              <a:defRPr/>
            </a:lvl1pPr>
          </a:lstStyle>
          <a:p>
            <a:pPr>
              <a:defRPr/>
            </a:pPr>
            <a:fld id="{55E3CF28-DB06-4C46-8380-76F9A969A43C}" type="datetimeFigureOut">
              <a:rPr lang="en-US"/>
              <a:pPr>
                <a:defRPr/>
              </a:pPr>
              <a:t>10/26/2025</a:t>
            </a:fld>
            <a:endParaRPr lang="en-US"/>
          </a:p>
        </p:txBody>
      </p:sp>
      <p:sp>
        <p:nvSpPr>
          <p:cNvPr id="6" name="Footer Placeholder 4">
            <a:extLst>
              <a:ext uri="{FF2B5EF4-FFF2-40B4-BE49-F238E27FC236}">
                <a16:creationId xmlns:a16="http://schemas.microsoft.com/office/drawing/2014/main" id="{3CA06FD1-A3C2-4CB0-A9E5-55E4721D141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CAB105C-904A-4874-AB1F-D453B83E8C0D}"/>
              </a:ext>
            </a:extLst>
          </p:cNvPr>
          <p:cNvSpPr>
            <a:spLocks noGrp="1"/>
          </p:cNvSpPr>
          <p:nvPr>
            <p:ph type="sldNum" sz="quarter" idx="12"/>
          </p:nvPr>
        </p:nvSpPr>
        <p:spPr/>
        <p:txBody>
          <a:bodyPr/>
          <a:lstStyle>
            <a:lvl1pPr>
              <a:defRPr/>
            </a:lvl1pPr>
          </a:lstStyle>
          <a:p>
            <a:pPr>
              <a:defRPr/>
            </a:pPr>
            <a:fld id="{F3FCA3C4-9BA1-4F11-A0BC-0835995C2D78}" type="slidenum">
              <a:rPr lang="en-US" altLang="en-US"/>
              <a:pPr>
                <a:defRPr/>
              </a:pPr>
              <a:t>‹#›</a:t>
            </a:fld>
            <a:endParaRPr lang="en-US" altLang="en-US"/>
          </a:p>
        </p:txBody>
      </p:sp>
    </p:spTree>
    <p:extLst>
      <p:ext uri="{BB962C8B-B14F-4D97-AF65-F5344CB8AC3E}">
        <p14:creationId xmlns:p14="http://schemas.microsoft.com/office/powerpoint/2010/main" val="1580754801"/>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964739-FAEE-4125-BEF2-7CB684793B29}"/>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C5359887-8F0B-4861-A643-B45734FFCEF5}" type="datetimeFigureOut">
              <a:rPr lang="en-US"/>
              <a:pPr>
                <a:defRPr/>
              </a:pPr>
              <a:t>10/26/2025</a:t>
            </a:fld>
            <a:endParaRPr lang="en-US"/>
          </a:p>
        </p:txBody>
      </p:sp>
      <p:sp>
        <p:nvSpPr>
          <p:cNvPr id="5" name="Footer Placeholder 4">
            <a:extLst>
              <a:ext uri="{FF2B5EF4-FFF2-40B4-BE49-F238E27FC236}">
                <a16:creationId xmlns:a16="http://schemas.microsoft.com/office/drawing/2014/main" id="{8B24DD68-A6C6-4E0E-BC6F-BCE877CC5990}"/>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FC18515D-887D-4F5D-9C53-1C52E562AE32}"/>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A9FCBF62-9533-4821-9F7C-95BF7E247CBA}" type="slidenum">
              <a:rPr lang="en-US" altLang="en-US"/>
              <a:pPr>
                <a:defRPr/>
              </a:pPr>
              <a:t>‹#›</a:t>
            </a:fld>
            <a:endParaRPr lang="en-US" altLang="en-US"/>
          </a:p>
        </p:txBody>
      </p:sp>
    </p:spTree>
    <p:extLst>
      <p:ext uri="{BB962C8B-B14F-4D97-AF65-F5344CB8AC3E}">
        <p14:creationId xmlns:p14="http://schemas.microsoft.com/office/powerpoint/2010/main" val="1290262574"/>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ACF8E24-01C1-4B81-B1B6-671ACC645ADD}"/>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70F31AF1-9F81-4733-B5B1-0FFFCDD86C5E}" type="datetimeFigureOut">
              <a:rPr lang="en-US"/>
              <a:pPr>
                <a:defRPr/>
              </a:pPr>
              <a:t>10/26/2025</a:t>
            </a:fld>
            <a:endParaRPr lang="en-US"/>
          </a:p>
        </p:txBody>
      </p:sp>
      <p:sp>
        <p:nvSpPr>
          <p:cNvPr id="6" name="Footer Placeholder 5">
            <a:extLst>
              <a:ext uri="{FF2B5EF4-FFF2-40B4-BE49-F238E27FC236}">
                <a16:creationId xmlns:a16="http://schemas.microsoft.com/office/drawing/2014/main" id="{EB4E2ADA-99E9-4E38-9201-04AFD59AD0D6}"/>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2788B8F4-6947-4624-9A18-9D04907AA7D9}"/>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17803007-D1CD-42DE-A43B-6089E455F215}" type="slidenum">
              <a:rPr lang="en-US" altLang="en-US"/>
              <a:pPr>
                <a:defRPr/>
              </a:pPr>
              <a:t>‹#›</a:t>
            </a:fld>
            <a:endParaRPr lang="en-US" altLang="en-US"/>
          </a:p>
        </p:txBody>
      </p:sp>
    </p:spTree>
    <p:extLst>
      <p:ext uri="{BB962C8B-B14F-4D97-AF65-F5344CB8AC3E}">
        <p14:creationId xmlns:p14="http://schemas.microsoft.com/office/powerpoint/2010/main" val="3214413074"/>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21E1FA4-EB0F-4FC2-B85A-DFFDD47EE77E}"/>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7D711435-DCF5-4BC0-B507-E5EC87F2C09E}" type="datetimeFigureOut">
              <a:rPr lang="en-US"/>
              <a:pPr>
                <a:defRPr/>
              </a:pPr>
              <a:t>10/26/2025</a:t>
            </a:fld>
            <a:endParaRPr lang="en-US"/>
          </a:p>
        </p:txBody>
      </p:sp>
      <p:sp>
        <p:nvSpPr>
          <p:cNvPr id="8" name="Footer Placeholder 7">
            <a:extLst>
              <a:ext uri="{FF2B5EF4-FFF2-40B4-BE49-F238E27FC236}">
                <a16:creationId xmlns:a16="http://schemas.microsoft.com/office/drawing/2014/main" id="{D29A48C1-27F5-4331-9E31-0674A4ADD84E}"/>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9" name="Slide Number Placeholder 8">
            <a:extLst>
              <a:ext uri="{FF2B5EF4-FFF2-40B4-BE49-F238E27FC236}">
                <a16:creationId xmlns:a16="http://schemas.microsoft.com/office/drawing/2014/main" id="{070F2332-D4AC-419F-89E3-29C06927EA07}"/>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510DA2F9-130F-4973-B5FE-EB06A2AA52DF}" type="slidenum">
              <a:rPr lang="en-US" altLang="en-US"/>
              <a:pPr>
                <a:defRPr/>
              </a:pPr>
              <a:t>‹#›</a:t>
            </a:fld>
            <a:endParaRPr lang="en-US" altLang="en-US"/>
          </a:p>
        </p:txBody>
      </p:sp>
    </p:spTree>
    <p:extLst>
      <p:ext uri="{BB962C8B-B14F-4D97-AF65-F5344CB8AC3E}">
        <p14:creationId xmlns:p14="http://schemas.microsoft.com/office/powerpoint/2010/main" val="4031244114"/>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37FD87E4-7D4A-46C9-AEF4-39584C1DF68D}"/>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A80B31E7-94DD-4FA1-93F9-1756D4AE896A}" type="datetimeFigureOut">
              <a:rPr lang="en-US"/>
              <a:pPr>
                <a:defRPr/>
              </a:pPr>
              <a:t>10/26/2025</a:t>
            </a:fld>
            <a:endParaRPr lang="en-US"/>
          </a:p>
        </p:txBody>
      </p:sp>
      <p:sp>
        <p:nvSpPr>
          <p:cNvPr id="4" name="Footer Placeholder 3">
            <a:extLst>
              <a:ext uri="{FF2B5EF4-FFF2-40B4-BE49-F238E27FC236}">
                <a16:creationId xmlns:a16="http://schemas.microsoft.com/office/drawing/2014/main" id="{582B3C93-5D7B-4147-B658-37B0762E083A}"/>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0D354A56-51F6-4405-B968-5F697D031446}"/>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6608A6DB-FC80-4EEF-943E-89C158AA3FE8}" type="slidenum">
              <a:rPr lang="en-US" altLang="en-US"/>
              <a:pPr>
                <a:defRPr/>
              </a:pPr>
              <a:t>‹#›</a:t>
            </a:fld>
            <a:endParaRPr lang="en-US" altLang="en-US"/>
          </a:p>
        </p:txBody>
      </p:sp>
    </p:spTree>
    <p:extLst>
      <p:ext uri="{BB962C8B-B14F-4D97-AF65-F5344CB8AC3E}">
        <p14:creationId xmlns:p14="http://schemas.microsoft.com/office/powerpoint/2010/main" val="3784155639"/>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E4EBA0-CA23-4191-A73E-BA4762A996FB}"/>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F6C24165-BB9F-4D79-8D4E-741C658DC6E0}" type="datetimeFigureOut">
              <a:rPr lang="en-US"/>
              <a:pPr>
                <a:defRPr/>
              </a:pPr>
              <a:t>10/26/2025</a:t>
            </a:fld>
            <a:endParaRPr lang="en-US"/>
          </a:p>
        </p:txBody>
      </p:sp>
      <p:sp>
        <p:nvSpPr>
          <p:cNvPr id="3" name="Footer Placeholder 2">
            <a:extLst>
              <a:ext uri="{FF2B5EF4-FFF2-40B4-BE49-F238E27FC236}">
                <a16:creationId xmlns:a16="http://schemas.microsoft.com/office/drawing/2014/main" id="{076254ED-2528-47D6-8196-7804644F4FEA}"/>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4" name="Slide Number Placeholder 3">
            <a:extLst>
              <a:ext uri="{FF2B5EF4-FFF2-40B4-BE49-F238E27FC236}">
                <a16:creationId xmlns:a16="http://schemas.microsoft.com/office/drawing/2014/main" id="{0228CC7D-A3AA-405C-B857-D88377A34754}"/>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FE61AD5C-D66C-4D59-907E-013566CEB856}" type="slidenum">
              <a:rPr lang="en-US" altLang="en-US"/>
              <a:pPr>
                <a:defRPr/>
              </a:pPr>
              <a:t>‹#›</a:t>
            </a:fld>
            <a:endParaRPr lang="en-US" altLang="en-US"/>
          </a:p>
        </p:txBody>
      </p:sp>
    </p:spTree>
    <p:extLst>
      <p:ext uri="{BB962C8B-B14F-4D97-AF65-F5344CB8AC3E}">
        <p14:creationId xmlns:p14="http://schemas.microsoft.com/office/powerpoint/2010/main" val="616427026"/>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EC5B2313-9CAC-4369-A78A-8D46F542D7CA}"/>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7E000FA8-E5E8-4F1E-9599-0B320BD8B204}" type="datetimeFigureOut">
              <a:rPr lang="en-US"/>
              <a:pPr>
                <a:defRPr/>
              </a:pPr>
              <a:t>10/26/2025</a:t>
            </a:fld>
            <a:endParaRPr lang="en-US"/>
          </a:p>
        </p:txBody>
      </p:sp>
      <p:sp>
        <p:nvSpPr>
          <p:cNvPr id="6" name="Footer Placeholder 5">
            <a:extLst>
              <a:ext uri="{FF2B5EF4-FFF2-40B4-BE49-F238E27FC236}">
                <a16:creationId xmlns:a16="http://schemas.microsoft.com/office/drawing/2014/main" id="{7B88F2D0-CCD7-4A21-BFD7-9836C28C6942}"/>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86606B90-BDA7-4621-94CA-F19960A6D6D6}"/>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1FBC4A58-A5D8-41E8-BA21-B96A835BECAD}" type="slidenum">
              <a:rPr lang="en-US" altLang="en-US"/>
              <a:pPr>
                <a:defRPr/>
              </a:pPr>
              <a:t>‹#›</a:t>
            </a:fld>
            <a:endParaRPr lang="en-US" altLang="en-US"/>
          </a:p>
        </p:txBody>
      </p:sp>
    </p:spTree>
    <p:extLst>
      <p:ext uri="{BB962C8B-B14F-4D97-AF65-F5344CB8AC3E}">
        <p14:creationId xmlns:p14="http://schemas.microsoft.com/office/powerpoint/2010/main" val="2723008769"/>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0720D83C-AC56-4F1A-B54C-B6C51940BE50}"/>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C105BBB6-B0BB-4129-BE4B-35A1FA9C65BA}" type="datetimeFigureOut">
              <a:rPr lang="en-US"/>
              <a:pPr>
                <a:defRPr/>
              </a:pPr>
              <a:t>10/26/2025</a:t>
            </a:fld>
            <a:endParaRPr lang="en-US"/>
          </a:p>
        </p:txBody>
      </p:sp>
      <p:sp>
        <p:nvSpPr>
          <p:cNvPr id="6" name="Footer Placeholder 5">
            <a:extLst>
              <a:ext uri="{FF2B5EF4-FFF2-40B4-BE49-F238E27FC236}">
                <a16:creationId xmlns:a16="http://schemas.microsoft.com/office/drawing/2014/main" id="{47D63651-7C6A-44AA-A533-4DB9D536FC76}"/>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7F21B219-2D57-4FBF-993E-89A21EB27660}"/>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C142869D-E228-4404-8313-33418DD2E21B}" type="slidenum">
              <a:rPr lang="en-US" altLang="en-US"/>
              <a:pPr>
                <a:defRPr/>
              </a:pPr>
              <a:t>‹#›</a:t>
            </a:fld>
            <a:endParaRPr lang="en-US" altLang="en-US"/>
          </a:p>
        </p:txBody>
      </p:sp>
    </p:spTree>
    <p:extLst>
      <p:ext uri="{BB962C8B-B14F-4D97-AF65-F5344CB8AC3E}">
        <p14:creationId xmlns:p14="http://schemas.microsoft.com/office/powerpoint/2010/main" val="1740495809"/>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CDC14D-07F3-46B8-9A5C-026E497EFFE3}"/>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1E53F5DF-826C-469A-8E40-6AB8A6626773}" type="datetimeFigureOut">
              <a:rPr lang="en-US"/>
              <a:pPr>
                <a:defRPr/>
              </a:pPr>
              <a:t>10/26/2025</a:t>
            </a:fld>
            <a:endParaRPr lang="en-US"/>
          </a:p>
        </p:txBody>
      </p:sp>
      <p:sp>
        <p:nvSpPr>
          <p:cNvPr id="5" name="Footer Placeholder 4">
            <a:extLst>
              <a:ext uri="{FF2B5EF4-FFF2-40B4-BE49-F238E27FC236}">
                <a16:creationId xmlns:a16="http://schemas.microsoft.com/office/drawing/2014/main" id="{23EAFE3B-5B1B-46D1-A284-4AAD34C20947}"/>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1B3CD07C-88AE-49F9-9342-3D3DD2EB5E19}"/>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B4A31DFA-3E92-4F7F-9063-51D609B83BE3}" type="slidenum">
              <a:rPr lang="en-US" altLang="en-US"/>
              <a:pPr>
                <a:defRPr/>
              </a:pPr>
              <a:t>‹#›</a:t>
            </a:fld>
            <a:endParaRPr lang="en-US" altLang="en-US"/>
          </a:p>
        </p:txBody>
      </p:sp>
    </p:spTree>
    <p:extLst>
      <p:ext uri="{BB962C8B-B14F-4D97-AF65-F5344CB8AC3E}">
        <p14:creationId xmlns:p14="http://schemas.microsoft.com/office/powerpoint/2010/main" val="190563427"/>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CA8BB6-FC7A-4E8C-9B6C-9F8163E7BB1F}"/>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6956E677-B420-4523-B421-9F36C9B220C8}" type="datetimeFigureOut">
              <a:rPr lang="en-US"/>
              <a:pPr>
                <a:defRPr/>
              </a:pPr>
              <a:t>10/26/2025</a:t>
            </a:fld>
            <a:endParaRPr lang="en-US"/>
          </a:p>
        </p:txBody>
      </p:sp>
      <p:sp>
        <p:nvSpPr>
          <p:cNvPr id="5" name="Footer Placeholder 4">
            <a:extLst>
              <a:ext uri="{FF2B5EF4-FFF2-40B4-BE49-F238E27FC236}">
                <a16:creationId xmlns:a16="http://schemas.microsoft.com/office/drawing/2014/main" id="{AB269ECF-78DA-49D0-8FFC-E14F46C98315}"/>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25933031-288C-46EE-BE5D-956EE538D205}"/>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7CE4075A-1F66-4096-ABAC-9D3E1B088F9D}" type="slidenum">
              <a:rPr lang="en-US" altLang="en-US"/>
              <a:pPr>
                <a:defRPr/>
              </a:pPr>
              <a:t>‹#›</a:t>
            </a:fld>
            <a:endParaRPr lang="en-US" altLang="en-US"/>
          </a:p>
        </p:txBody>
      </p:sp>
    </p:spTree>
    <p:extLst>
      <p:ext uri="{BB962C8B-B14F-4D97-AF65-F5344CB8AC3E}">
        <p14:creationId xmlns:p14="http://schemas.microsoft.com/office/powerpoint/2010/main" val="3522790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9A77D957-4574-4C6D-ADD2-76ABB2FAA31E}"/>
              </a:ext>
            </a:extLst>
          </p:cNvPr>
          <p:cNvSpPr>
            <a:spLocks noGrp="1"/>
          </p:cNvSpPr>
          <p:nvPr>
            <p:ph type="dt" sz="half" idx="10"/>
          </p:nvPr>
        </p:nvSpPr>
        <p:spPr/>
        <p:txBody>
          <a:bodyPr/>
          <a:lstStyle>
            <a:lvl1pPr>
              <a:defRPr/>
            </a:lvl1pPr>
          </a:lstStyle>
          <a:p>
            <a:pPr>
              <a:defRPr/>
            </a:pPr>
            <a:fld id="{2C1C831E-CF21-496E-8FA8-1F5BBCBA8AC2}" type="datetimeFigureOut">
              <a:rPr lang="en-US"/>
              <a:pPr>
                <a:defRPr/>
              </a:pPr>
              <a:t>10/26/2025</a:t>
            </a:fld>
            <a:endParaRPr lang="en-US"/>
          </a:p>
        </p:txBody>
      </p:sp>
      <p:sp>
        <p:nvSpPr>
          <p:cNvPr id="6" name="Footer Placeholder 4">
            <a:extLst>
              <a:ext uri="{FF2B5EF4-FFF2-40B4-BE49-F238E27FC236}">
                <a16:creationId xmlns:a16="http://schemas.microsoft.com/office/drawing/2014/main" id="{6520F6F8-FF4A-4A98-83C2-60F72D319CF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0F2D5B8-5058-449E-BB79-2B1C2CB92636}"/>
              </a:ext>
            </a:extLst>
          </p:cNvPr>
          <p:cNvSpPr>
            <a:spLocks noGrp="1"/>
          </p:cNvSpPr>
          <p:nvPr>
            <p:ph type="sldNum" sz="quarter" idx="12"/>
          </p:nvPr>
        </p:nvSpPr>
        <p:spPr/>
        <p:txBody>
          <a:bodyPr/>
          <a:lstStyle>
            <a:lvl1pPr>
              <a:defRPr/>
            </a:lvl1pPr>
          </a:lstStyle>
          <a:p>
            <a:pPr>
              <a:defRPr/>
            </a:pPr>
            <a:fld id="{9C997D24-8D89-47D1-8B1E-E6DF98D48C00}" type="slidenum">
              <a:rPr lang="en-US" altLang="en-US"/>
              <a:pPr>
                <a:defRPr/>
              </a:pPr>
              <a:t>‹#›</a:t>
            </a:fld>
            <a:endParaRPr lang="en-US" altLang="en-US"/>
          </a:p>
        </p:txBody>
      </p:sp>
    </p:spTree>
    <p:extLst>
      <p:ext uri="{BB962C8B-B14F-4D97-AF65-F5344CB8AC3E}">
        <p14:creationId xmlns:p14="http://schemas.microsoft.com/office/powerpoint/2010/main" val="99032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3.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image" Target="../media/image2.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2.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3.pn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0E8C39D8-85EE-48F0-9681-5402DBF508E2}"/>
              </a:ext>
            </a:extLst>
          </p:cNvPr>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AC2EE126-C179-4FA0-921C-1C5D0D041DCF}" type="datetimeFigureOut">
              <a:rPr lang="en-US"/>
              <a:pPr>
                <a:defRPr/>
              </a:pPr>
              <a:t>10/26/2025</a:t>
            </a:fld>
            <a:endParaRPr lang="en-US"/>
          </a:p>
        </p:txBody>
      </p:sp>
      <p:sp>
        <p:nvSpPr>
          <p:cNvPr id="5" name="Footer Placeholder 4">
            <a:extLst>
              <a:ext uri="{FF2B5EF4-FFF2-40B4-BE49-F238E27FC236}">
                <a16:creationId xmlns:a16="http://schemas.microsoft.com/office/drawing/2014/main" id="{79F13EDB-87E6-455C-9CED-3B11892E759B}"/>
              </a:ext>
            </a:extLst>
          </p:cNvPr>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68D72346-7E29-4075-B3A3-65BC474F6AB5}"/>
              </a:ext>
            </a:extLst>
          </p:cNvPr>
          <p:cNvSpPr>
            <a:spLocks noGrp="1"/>
          </p:cNvSpPr>
          <p:nvPr>
            <p:ph type="sldNum" sz="quarter" idx="4"/>
          </p:nvPr>
        </p:nvSpPr>
        <p:spPr>
          <a:xfrm>
            <a:off x="8737600" y="6356350"/>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2F94B74F-D71C-4BC3-8E68-3C16FAA7DC2E}" type="slidenum">
              <a:rPr lang="en-US" altLang="en-US"/>
              <a:pPr>
                <a:defRPr/>
              </a:pPr>
              <a:t>‹#›</a:t>
            </a:fld>
            <a:endParaRPr lang="en-US" altLang="en-US"/>
          </a:p>
        </p:txBody>
      </p:sp>
      <p:pic>
        <p:nvPicPr>
          <p:cNvPr id="1029" name="Picture 6">
            <a:extLst>
              <a:ext uri="{FF2B5EF4-FFF2-40B4-BE49-F238E27FC236}">
                <a16:creationId xmlns:a16="http://schemas.microsoft.com/office/drawing/2014/main" id="{F530E1FA-8E14-4C71-9102-8DAB9D9A5EEF}"/>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4763"/>
            <a:ext cx="12192000" cy="685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92" r:id="rId1"/>
    <p:sldLayoutId id="2147484093" r:id="rId2"/>
    <p:sldLayoutId id="2147484094" r:id="rId3"/>
    <p:sldLayoutId id="2147484095" r:id="rId4"/>
    <p:sldLayoutId id="2147484096" r:id="rId5"/>
    <p:sldLayoutId id="2147484097" r:id="rId6"/>
    <p:sldLayoutId id="2147484098" r:id="rId7"/>
    <p:sldLayoutId id="2147484099" r:id="rId8"/>
    <p:sldLayoutId id="2147484100" r:id="rId9"/>
    <p:sldLayoutId id="2147484101" r:id="rId10"/>
    <p:sldLayoutId id="2147484102"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EC3EDDAB-B0CE-4BC3-90A6-449E0E31B12B}"/>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3175"/>
            <a:ext cx="12192000" cy="685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103" r:id="rId1"/>
    <p:sldLayoutId id="2147484104" r:id="rId2"/>
    <p:sldLayoutId id="2147484105" r:id="rId3"/>
    <p:sldLayoutId id="2147484106" r:id="rId4"/>
    <p:sldLayoutId id="2147484107" r:id="rId5"/>
    <p:sldLayoutId id="2147484108" r:id="rId6"/>
    <p:sldLayoutId id="2147484109" r:id="rId7"/>
    <p:sldLayoutId id="2147484110" r:id="rId8"/>
    <p:sldLayoutId id="2147484111" r:id="rId9"/>
    <p:sldLayoutId id="2147484112" r:id="rId10"/>
    <p:sldLayoutId id="214748411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19D63084-F092-489A-8D8A-7D3961EF6C19}"/>
              </a:ext>
            </a:extLst>
          </p:cNvPr>
          <p:cNvCxnSpPr/>
          <p:nvPr userDrawn="1"/>
        </p:nvCxnSpPr>
        <p:spPr>
          <a:xfrm>
            <a:off x="457200" y="457200"/>
            <a:ext cx="11277600" cy="0"/>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3075" name="Picture 13">
            <a:extLst>
              <a:ext uri="{FF2B5EF4-FFF2-40B4-BE49-F238E27FC236}">
                <a16:creationId xmlns:a16="http://schemas.microsoft.com/office/drawing/2014/main" id="{4B997D0D-0E5F-45AE-9C05-EF0315EA10AB}"/>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5638800"/>
            <a:ext cx="12192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114" r:id="rId1"/>
    <p:sldLayoutId id="2147484115" r:id="rId2"/>
    <p:sldLayoutId id="2147484116" r:id="rId3"/>
    <p:sldLayoutId id="2147484117" r:id="rId4"/>
    <p:sldLayoutId id="2147484118" r:id="rId5"/>
    <p:sldLayoutId id="2147484119" r:id="rId6"/>
    <p:sldLayoutId id="2147484120" r:id="rId7"/>
    <p:sldLayoutId id="2147484121" r:id="rId8"/>
    <p:sldLayoutId id="2147484122" r:id="rId9"/>
    <p:sldLayoutId id="2147484123" r:id="rId10"/>
    <p:sldLayoutId id="2147484124"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4125" r:id="rId1"/>
    <p:sldLayoutId id="2147484126" r:id="rId2"/>
    <p:sldLayoutId id="2147484127" r:id="rId3"/>
    <p:sldLayoutId id="2147484128" r:id="rId4"/>
    <p:sldLayoutId id="2147484129" r:id="rId5"/>
    <p:sldLayoutId id="2147484130" r:id="rId6"/>
    <p:sldLayoutId id="2147484131" r:id="rId7"/>
    <p:sldLayoutId id="2147484132" r:id="rId8"/>
    <p:sldLayoutId id="2147484133" r:id="rId9"/>
    <p:sldLayoutId id="2147484134" r:id="rId10"/>
    <p:sldLayoutId id="2147484135"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0E8C39D8-85EE-48F0-9681-5402DBF508E2}"/>
              </a:ext>
            </a:extLst>
          </p:cNvPr>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AC2EE126-C179-4FA0-921C-1C5D0D041DCF}" type="datetimeFigureOut">
              <a:rPr lang="en-US" smtClean="0"/>
              <a:pPr>
                <a:defRPr/>
              </a:pPr>
              <a:t>10/26/2025</a:t>
            </a:fld>
            <a:endParaRPr lang="en-US"/>
          </a:p>
        </p:txBody>
      </p:sp>
      <p:sp>
        <p:nvSpPr>
          <p:cNvPr id="5" name="Footer Placeholder 4">
            <a:extLst>
              <a:ext uri="{FF2B5EF4-FFF2-40B4-BE49-F238E27FC236}">
                <a16:creationId xmlns:a16="http://schemas.microsoft.com/office/drawing/2014/main" id="{79F13EDB-87E6-455C-9CED-3B11892E759B}"/>
              </a:ext>
            </a:extLst>
          </p:cNvPr>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68D72346-7E29-4075-B3A3-65BC474F6AB5}"/>
              </a:ext>
            </a:extLst>
          </p:cNvPr>
          <p:cNvSpPr>
            <a:spLocks noGrp="1"/>
          </p:cNvSpPr>
          <p:nvPr>
            <p:ph type="sldNum" sz="quarter" idx="4"/>
          </p:nvPr>
        </p:nvSpPr>
        <p:spPr>
          <a:xfrm>
            <a:off x="8737600" y="6356350"/>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2F94B74F-D71C-4BC3-8E68-3C16FAA7DC2E}" type="slidenum">
              <a:rPr lang="en-US" altLang="en-US" smtClean="0"/>
              <a:pPr>
                <a:defRPr/>
              </a:pPr>
              <a:t>‹#›</a:t>
            </a:fld>
            <a:endParaRPr lang="en-US" altLang="en-US"/>
          </a:p>
        </p:txBody>
      </p:sp>
      <p:pic>
        <p:nvPicPr>
          <p:cNvPr id="1029" name="Picture 6">
            <a:extLst>
              <a:ext uri="{FF2B5EF4-FFF2-40B4-BE49-F238E27FC236}">
                <a16:creationId xmlns:a16="http://schemas.microsoft.com/office/drawing/2014/main" id="{F530E1FA-8E14-4C71-9102-8DAB9D9A5EEF}"/>
              </a:ext>
            </a:extLst>
          </p:cNvPr>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0" y="4763"/>
            <a:ext cx="12192000" cy="685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
            <a:extLst>
              <a:ext uri="{FF2B5EF4-FFF2-40B4-BE49-F238E27FC236}">
                <a16:creationId xmlns:a16="http://schemas.microsoft.com/office/drawing/2014/main" id="{260E3830-B92F-492F-9F5A-B44E499E3E4A}"/>
              </a:ext>
            </a:extLst>
          </p:cNvPr>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3175"/>
            <a:ext cx="12192000" cy="685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59300876"/>
      </p:ext>
    </p:extLst>
  </p:cSld>
  <p:clrMap bg1="lt1" tx1="dk1" bg2="lt2" tx2="dk2" accent1="accent1" accent2="accent2" accent3="accent3" accent4="accent4" accent5="accent5" accent6="accent6" hlink="hlink" folHlink="folHlink"/>
  <p:sldLayoutIdLst>
    <p:sldLayoutId id="2147484137" r:id="rId1"/>
    <p:sldLayoutId id="2147484138" r:id="rId2"/>
    <p:sldLayoutId id="2147484139" r:id="rId3"/>
    <p:sldLayoutId id="2147484140" r:id="rId4"/>
    <p:sldLayoutId id="2147484141" r:id="rId5"/>
    <p:sldLayoutId id="2147484142" r:id="rId6"/>
    <p:sldLayoutId id="2147484143" r:id="rId7"/>
    <p:sldLayoutId id="2147484144" r:id="rId8"/>
    <p:sldLayoutId id="2147484145" r:id="rId9"/>
    <p:sldLayoutId id="2147484146" r:id="rId10"/>
    <p:sldLayoutId id="2147484147"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EC3EDDAB-B0CE-4BC3-90A6-449E0E31B12B}"/>
              </a:ext>
            </a:extLst>
          </p:cNvPr>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0" y="3175"/>
            <a:ext cx="12192000" cy="685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19292838"/>
      </p:ext>
    </p:extLst>
  </p:cSld>
  <p:clrMap bg1="lt1" tx1="dk1" bg2="lt2" tx2="dk2" accent1="accent1" accent2="accent2" accent3="accent3" accent4="accent4" accent5="accent5" accent6="accent6" hlink="hlink" folHlink="folHlink"/>
  <p:sldLayoutIdLst>
    <p:sldLayoutId id="2147484149" r:id="rId1"/>
    <p:sldLayoutId id="2147484150" r:id="rId2"/>
    <p:sldLayoutId id="2147484151" r:id="rId3"/>
    <p:sldLayoutId id="2147484152" r:id="rId4"/>
    <p:sldLayoutId id="2147484153" r:id="rId5"/>
    <p:sldLayoutId id="2147484154" r:id="rId6"/>
    <p:sldLayoutId id="2147484155" r:id="rId7"/>
    <p:sldLayoutId id="2147484156" r:id="rId8"/>
    <p:sldLayoutId id="2147484157" r:id="rId9"/>
    <p:sldLayoutId id="2147484158" r:id="rId10"/>
    <p:sldLayoutId id="21474841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19D63084-F092-489A-8D8A-7D3961EF6C19}"/>
              </a:ext>
            </a:extLst>
          </p:cNvPr>
          <p:cNvCxnSpPr/>
          <p:nvPr/>
        </p:nvCxnSpPr>
        <p:spPr>
          <a:xfrm>
            <a:off x="457200" y="457200"/>
            <a:ext cx="11277600" cy="0"/>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3075" name="Picture 13">
            <a:extLst>
              <a:ext uri="{FF2B5EF4-FFF2-40B4-BE49-F238E27FC236}">
                <a16:creationId xmlns:a16="http://schemas.microsoft.com/office/drawing/2014/main" id="{4B997D0D-0E5F-45AE-9C05-EF0315EA10AB}"/>
              </a:ext>
            </a:extLst>
          </p:cNvPr>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0" y="5638800"/>
            <a:ext cx="12192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50943015"/>
      </p:ext>
    </p:extLst>
  </p:cSld>
  <p:clrMap bg1="lt1" tx1="dk1" bg2="lt2" tx2="dk2" accent1="accent1" accent2="accent2" accent3="accent3" accent4="accent4" accent5="accent5" accent6="accent6" hlink="hlink" folHlink="folHlink"/>
  <p:sldLayoutIdLst>
    <p:sldLayoutId id="2147484161" r:id="rId1"/>
    <p:sldLayoutId id="2147484162" r:id="rId2"/>
    <p:sldLayoutId id="2147484163" r:id="rId3"/>
    <p:sldLayoutId id="2147484164" r:id="rId4"/>
    <p:sldLayoutId id="2147484165" r:id="rId5"/>
    <p:sldLayoutId id="2147484166" r:id="rId6"/>
    <p:sldLayoutId id="2147484167" r:id="rId7"/>
    <p:sldLayoutId id="2147484168" r:id="rId8"/>
    <p:sldLayoutId id="2147484169" r:id="rId9"/>
    <p:sldLayoutId id="2147484170" r:id="rId10"/>
    <p:sldLayoutId id="2147484171"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91021981"/>
      </p:ext>
    </p:extLst>
  </p:cSld>
  <p:clrMap bg1="lt1" tx1="dk1" bg2="lt2" tx2="dk2" accent1="accent1" accent2="accent2" accent3="accent3" accent4="accent4" accent5="accent5" accent6="accent6" hlink="hlink" folHlink="folHlink"/>
  <p:sldLayoutIdLst>
    <p:sldLayoutId id="2147484173" r:id="rId1"/>
    <p:sldLayoutId id="2147484174" r:id="rId2"/>
    <p:sldLayoutId id="2147484175" r:id="rId3"/>
    <p:sldLayoutId id="2147484176" r:id="rId4"/>
    <p:sldLayoutId id="2147484177" r:id="rId5"/>
    <p:sldLayoutId id="2147484178" r:id="rId6"/>
    <p:sldLayoutId id="2147484179" r:id="rId7"/>
    <p:sldLayoutId id="2147484180" r:id="rId8"/>
    <p:sldLayoutId id="2147484181" r:id="rId9"/>
    <p:sldLayoutId id="2147484182" r:id="rId10"/>
    <p:sldLayoutId id="2147484183"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osaka.law.miami.edu/schnably/Property2025Supplement.pdf#page=166"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5.xml"/></Relationships>
</file>

<file path=ppt/slides/_rels/slide19.xml.rels><?xml version="1.0" encoding="UTF-8" standalone="yes"?>
<Relationships xmlns="http://schemas.openxmlformats.org/package/2006/relationships"><Relationship Id="rId3" Type="http://schemas.openxmlformats.org/officeDocument/2006/relationships/hyperlink" Target="https://www.whitehouse.gov/presidential-actions/2025/04/restoring-equality-of-opportunity-and-meritocracy/" TargetMode="External"/><Relationship Id="rId2" Type="http://schemas.openxmlformats.org/officeDocument/2006/relationships/notesSlide" Target="../notesSlides/notesSlide19.xml"/><Relationship Id="rId1" Type="http://schemas.openxmlformats.org/officeDocument/2006/relationships/slideLayout" Target="../slideLayouts/slideLayout45.xml"/><Relationship Id="rId5" Type="http://schemas.openxmlformats.org/officeDocument/2006/relationships/hyperlink" Target="https://www.city-journal.org/article/trump-restoring-meritocracy-executive-order-disparate-impact-theory-civil-rights" TargetMode="External"/><Relationship Id="rId4" Type="http://schemas.openxmlformats.org/officeDocument/2006/relationships/hyperlink" Target="https://law.stanford.edu/2025/07/28/reassessing-disparate-impact/"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5.xml"/></Relationships>
</file>

<file path=ppt/slides/_rels/slide22.xml.rels><?xml version="1.0" encoding="UTF-8" standalone="yes"?>
<Relationships xmlns="http://schemas.openxmlformats.org/package/2006/relationships"><Relationship Id="rId3" Type="http://schemas.openxmlformats.org/officeDocument/2006/relationships/hyperlink" Target="https://osaka.law.miami.edu/schnably/Property2025Supplement.pdf#page=165" TargetMode="External"/><Relationship Id="rId2" Type="http://schemas.openxmlformats.org/officeDocument/2006/relationships/notesSlide" Target="../notesSlides/notesSlide22.xml"/><Relationship Id="rId1" Type="http://schemas.openxmlformats.org/officeDocument/2006/relationships/slideLayout" Target="../slideLayouts/slideLayout45.xml"/></Relationships>
</file>

<file path=ppt/slides/_rels/slide23.xml.rels><?xml version="1.0" encoding="UTF-8" standalone="yes"?>
<Relationships xmlns="http://schemas.openxmlformats.org/package/2006/relationships"><Relationship Id="rId3" Type="http://schemas.openxmlformats.org/officeDocument/2006/relationships/hyperlink" Target="https://osaka.law.miami.edu/schnably/Property2025Supplement.pdf#page=165" TargetMode="External"/><Relationship Id="rId2" Type="http://schemas.openxmlformats.org/officeDocument/2006/relationships/notesSlide" Target="../notesSlides/notesSlide23.xml"/><Relationship Id="rId1" Type="http://schemas.openxmlformats.org/officeDocument/2006/relationships/slideLayout" Target="../slideLayouts/slideLayout4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5.xml"/></Relationships>
</file>

<file path=ppt/slides/_rels/slide3.xml.rels><?xml version="1.0" encoding="UTF-8" standalone="yes"?>
<Relationships xmlns="http://schemas.openxmlformats.org/package/2006/relationships"><Relationship Id="rId3" Type="http://schemas.openxmlformats.org/officeDocument/2006/relationships/hyperlink" Target="https://osaka.law.miami.edu/schnably/Property2025Supplement.pdf#page=166" TargetMode="External"/><Relationship Id="rId2" Type="http://schemas.openxmlformats.org/officeDocument/2006/relationships/notesSlide" Target="../notesSlides/notesSlide3.xml"/><Relationship Id="rId1" Type="http://schemas.openxmlformats.org/officeDocument/2006/relationships/slideLayout" Target="../slideLayouts/slideLayout45.xml"/><Relationship Id="rId4" Type="http://schemas.openxmlformats.org/officeDocument/2006/relationships/hyperlink" Target="2025PropertySupplementRevised162-163.pdf" TargetMode="Externa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5.xml"/></Relationships>
</file>

<file path=ppt/slides/_rels/slide40.xml.rels><?xml version="1.0" encoding="UTF-8" standalone="yes"?>
<Relationships xmlns="http://schemas.openxmlformats.org/package/2006/relationships"><Relationship Id="rId3" Type="http://schemas.openxmlformats.org/officeDocument/2006/relationships/hyperlink" Target="https://osaka.law.miami.edu/schnably/Property2025Supplement.pdf#page=167" TargetMode="External"/><Relationship Id="rId2" Type="http://schemas.openxmlformats.org/officeDocument/2006/relationships/notesSlide" Target="../notesSlides/notesSlide40.xml"/><Relationship Id="rId1" Type="http://schemas.openxmlformats.org/officeDocument/2006/relationships/slideLayout" Target="../slideLayouts/slideLayout45.xml"/></Relationships>
</file>

<file path=ppt/slides/_rels/slide41.xml.rels><?xml version="1.0" encoding="UTF-8" standalone="yes"?>
<Relationships xmlns="http://schemas.openxmlformats.org/package/2006/relationships"><Relationship Id="rId3" Type="http://schemas.openxmlformats.org/officeDocument/2006/relationships/hyperlink" Target="https://osaka.law.miami.edu/schnably/Property2025Supplement.pdf#page=167" TargetMode="External"/><Relationship Id="rId2" Type="http://schemas.openxmlformats.org/officeDocument/2006/relationships/notesSlide" Target="../notesSlides/notesSlide41.xml"/><Relationship Id="rId1" Type="http://schemas.openxmlformats.org/officeDocument/2006/relationships/slideLayout" Target="../slideLayouts/slideLayout45.xml"/></Relationships>
</file>

<file path=ppt/slides/_rels/slide42.xml.rels><?xml version="1.0" encoding="UTF-8" standalone="yes"?>
<Relationships xmlns="http://schemas.openxmlformats.org/package/2006/relationships"><Relationship Id="rId3" Type="http://schemas.openxmlformats.org/officeDocument/2006/relationships/hyperlink" Target="https://osaka.law.miami.edu/schnably/Property2025Supplement.pdf#page=167" TargetMode="External"/><Relationship Id="rId2" Type="http://schemas.openxmlformats.org/officeDocument/2006/relationships/notesSlide" Target="../notesSlides/notesSlide42.xml"/><Relationship Id="rId1" Type="http://schemas.openxmlformats.org/officeDocument/2006/relationships/slideLayout" Target="../slideLayouts/slideLayout45.xml"/></Relationships>
</file>

<file path=ppt/slides/_rels/slide43.xml.rels><?xml version="1.0" encoding="UTF-8" standalone="yes"?>
<Relationships xmlns="http://schemas.openxmlformats.org/package/2006/relationships"><Relationship Id="rId3" Type="http://schemas.openxmlformats.org/officeDocument/2006/relationships/hyperlink" Target="https://osaka.law.miami.edu/schnably/Property2025Supplement.pdf#page=167" TargetMode="External"/><Relationship Id="rId2" Type="http://schemas.openxmlformats.org/officeDocument/2006/relationships/notesSlide" Target="../notesSlides/notesSlide43.xml"/><Relationship Id="rId1" Type="http://schemas.openxmlformats.org/officeDocument/2006/relationships/slideLayout" Target="../slideLayouts/slideLayout4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4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45.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45.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45.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45.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4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5.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45.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45.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45.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45.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45.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45.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45.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45.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45.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45.xml"/></Relationships>
</file>

<file path=ppt/slides/_rels/slide6.xml.rels><?xml version="1.0" encoding="UTF-8" standalone="yes"?>
<Relationships xmlns="http://schemas.openxmlformats.org/package/2006/relationships"><Relationship Id="rId3" Type="http://schemas.openxmlformats.org/officeDocument/2006/relationships/hyperlink" Target="https://osaka.law.miami.edu/schnably/Property2025Supplement.pdf#page=166" TargetMode="External"/><Relationship Id="rId2" Type="http://schemas.openxmlformats.org/officeDocument/2006/relationships/notesSlide" Target="../notesSlides/notesSlide6.xml"/><Relationship Id="rId1" Type="http://schemas.openxmlformats.org/officeDocument/2006/relationships/slideLayout" Target="../slideLayouts/slideLayout45.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45.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45.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45.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45.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4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A695FF00-2D90-4205-AE38-79728E186000}"/>
              </a:ext>
            </a:extLst>
          </p:cNvPr>
          <p:cNvSpPr>
            <a:spLocks noGrp="1"/>
          </p:cNvSpPr>
          <p:nvPr>
            <p:ph type="ctrTitle"/>
          </p:nvPr>
        </p:nvSpPr>
        <p:spPr bwMode="auto">
          <a:xfrm>
            <a:off x="3127513" y="685800"/>
            <a:ext cx="6781800" cy="14700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en-US" sz="3000" dirty="0">
                <a:solidFill>
                  <a:schemeClr val="bg1"/>
                </a:solidFill>
                <a:latin typeface="Helvetica" panose="020B0604020202020204" pitchFamily="34" charset="0"/>
              </a:rPr>
              <a:t>Property B1</a:t>
            </a:r>
            <a:br>
              <a:rPr lang="en-US" altLang="en-US" sz="3000" dirty="0">
                <a:solidFill>
                  <a:schemeClr val="bg1"/>
                </a:solidFill>
                <a:latin typeface="Helvetica" panose="020B0604020202020204" pitchFamily="34" charset="0"/>
              </a:rPr>
            </a:br>
            <a:r>
              <a:rPr lang="en-US" altLang="en-US" sz="3000" dirty="0">
                <a:solidFill>
                  <a:schemeClr val="bg1"/>
                </a:solidFill>
                <a:latin typeface="Helvetica" panose="020B0604020202020204" pitchFamily="34" charset="0"/>
              </a:rPr>
              <a:t>Fall 2025</a:t>
            </a:r>
          </a:p>
        </p:txBody>
      </p:sp>
      <p:sp>
        <p:nvSpPr>
          <p:cNvPr id="37891" name="Subtitle 2">
            <a:extLst>
              <a:ext uri="{FF2B5EF4-FFF2-40B4-BE49-F238E27FC236}">
                <a16:creationId xmlns:a16="http://schemas.microsoft.com/office/drawing/2014/main" id="{C76881A4-F014-4FAC-8D2A-85254B147A11}"/>
              </a:ext>
            </a:extLst>
          </p:cNvPr>
          <p:cNvSpPr>
            <a:spLocks noGrp="1"/>
          </p:cNvSpPr>
          <p:nvPr>
            <p:ph type="subTitle" idx="1"/>
          </p:nvPr>
        </p:nvSpPr>
        <p:spPr bwMode="auto">
          <a:xfrm>
            <a:off x="3352800" y="3560730"/>
            <a:ext cx="7848600" cy="2611469"/>
          </a:xfrm>
          <a:ln>
            <a:miter lim="800000"/>
            <a:headEnd/>
            <a:tailEnd/>
          </a:ln>
        </p:spPr>
        <p:txBody>
          <a:bodyPr vert="horz" wrap="square" lIns="91440" tIns="45720" rIns="91440" bIns="45720" numCol="1" anchor="t" anchorCtr="0" compatLnSpc="1">
            <a:prstTxWarp prst="textNoShape">
              <a:avLst/>
            </a:prstTxWarp>
          </a:bodyPr>
          <a:lstStyle/>
          <a:p>
            <a:pPr algn="l" eaLnBrk="1" hangingPunct="1">
              <a:buFont typeface="Arial" charset="0"/>
              <a:buNone/>
              <a:defRPr/>
            </a:pPr>
            <a:r>
              <a:rPr lang="en-US" sz="2700" dirty="0">
                <a:solidFill>
                  <a:schemeClr val="bg1">
                    <a:lumMod val="65000"/>
                  </a:schemeClr>
                </a:solidFill>
                <a:latin typeface="Helvetica" pitchFamily="34" charset="0"/>
              </a:rPr>
              <a:t>Horne v. </a:t>
            </a:r>
            <a:r>
              <a:rPr lang="en-US" sz="2700" dirty="0" err="1">
                <a:solidFill>
                  <a:schemeClr val="bg1">
                    <a:lumMod val="65000"/>
                  </a:schemeClr>
                </a:solidFill>
                <a:latin typeface="Helvetica" pitchFamily="34" charset="0"/>
              </a:rPr>
              <a:t>Harbour</a:t>
            </a:r>
            <a:r>
              <a:rPr lang="en-US" sz="2700" dirty="0">
                <a:solidFill>
                  <a:schemeClr val="bg1">
                    <a:lumMod val="65000"/>
                  </a:schemeClr>
                </a:solidFill>
                <a:latin typeface="Helvetica" pitchFamily="34" charset="0"/>
              </a:rPr>
              <a:t> Portfolio (CB 417), Wetzel v. Glen St. Andrew Living Community, LLC (CB 285), Francis v. Kings Park Manor, Inc. (CB 292), and Note 7 (CB 295-296</a:t>
            </a:r>
            <a:r>
              <a:rPr lang="en-US" sz="2600" dirty="0">
                <a:solidFill>
                  <a:schemeClr val="bg1">
                    <a:lumMod val="65000"/>
                  </a:schemeClr>
                </a:solidFill>
                <a:latin typeface="Helvetica" pitchFamily="34" charset="0"/>
              </a:rPr>
              <a:t>)</a:t>
            </a:r>
          </a:p>
          <a:p>
            <a:pPr algn="l" eaLnBrk="1" hangingPunct="1">
              <a:defRPr/>
            </a:pPr>
            <a:r>
              <a:rPr lang="en-US" sz="2600" dirty="0">
                <a:solidFill>
                  <a:schemeClr val="bg1">
                    <a:lumMod val="65000"/>
                  </a:schemeClr>
                </a:solidFill>
                <a:latin typeface="Helvetica" pitchFamily="34" charset="0"/>
              </a:rPr>
              <a:t>Statutes: </a:t>
            </a:r>
            <a:r>
              <a:rPr lang="en-US" sz="2600" dirty="0">
                <a:solidFill>
                  <a:schemeClr val="bg1">
                    <a:lumMod val="65000"/>
                  </a:schemeClr>
                </a:solidFill>
                <a:latin typeface="Helvetica" panose="020B0604020202020204" pitchFamily="34" charset="0"/>
                <a:cs typeface="Helvetica" panose="020B0604020202020204" pitchFamily="34" charset="0"/>
              </a:rPr>
              <a:t>The FHA (</a:t>
            </a:r>
            <a:r>
              <a:rPr lang="en-US" sz="2600" dirty="0">
                <a:latin typeface="Helvetica" panose="020B0604020202020204" pitchFamily="34" charset="0"/>
                <a:ea typeface="Times New Roman" panose="02020603050405020304" pitchFamily="18" charset="0"/>
                <a:cs typeface="Helvetica" panose="020B0604020202020204" pitchFamily="34" charset="0"/>
                <a:sym typeface="Wingdings" panose="05000000000000000000" pitchFamily="2" charset="2"/>
              </a:rPr>
              <a:t>Supp. </a:t>
            </a:r>
            <a:r>
              <a:rPr lang="en-US" sz="2600" dirty="0">
                <a:latin typeface="Helvetica" panose="020B0604020202020204" pitchFamily="34" charset="0"/>
                <a:ea typeface="Times New Roman" panose="02020603050405020304" pitchFamily="18" charset="0"/>
                <a:cs typeface="Helvetica" panose="020B0604020202020204" pitchFamily="34" charset="0"/>
                <a:sym typeface="Wingdings" panose="05000000000000000000" pitchFamily="2" charset="2"/>
                <a:hlinkClick r:id="rId3"/>
              </a:rPr>
              <a:t>162</a:t>
            </a:r>
            <a:r>
              <a:rPr lang="en-US" sz="2600" dirty="0">
                <a:latin typeface="Helvetica" panose="020B0604020202020204" pitchFamily="34" charset="0"/>
                <a:ea typeface="Times New Roman" panose="02020603050405020304" pitchFamily="18" charset="0"/>
                <a:cs typeface="Helvetica" panose="020B0604020202020204" pitchFamily="34" charset="0"/>
                <a:sym typeface="Wingdings" panose="05000000000000000000" pitchFamily="2" charset="2"/>
              </a:rPr>
              <a:t> </a:t>
            </a:r>
            <a:r>
              <a:rPr lang="en-US" sz="2600" dirty="0">
                <a:solidFill>
                  <a:schemeClr val="bg1">
                    <a:lumMod val="65000"/>
                  </a:schemeClr>
                </a:solidFill>
                <a:latin typeface="Helvetica" panose="020B0604020202020204" pitchFamily="34" charset="0"/>
                <a:cs typeface="Helvetica" panose="020B0604020202020204" pitchFamily="34" charset="0"/>
              </a:rPr>
              <a:t>) </a:t>
            </a:r>
            <a:r>
              <a:rPr lang="en-US" sz="2600" dirty="0">
                <a:solidFill>
                  <a:schemeClr val="bg1">
                    <a:lumMod val="65000"/>
                  </a:schemeClr>
                </a:solidFill>
                <a:latin typeface="Helvetica" pitchFamily="34" charset="0"/>
              </a:rPr>
              <a:t>and the Civil Rights Act of 1866 (CB 294)</a:t>
            </a:r>
          </a:p>
        </p:txBody>
      </p:sp>
      <p:sp>
        <p:nvSpPr>
          <p:cNvPr id="39940" name="Subtitle 2">
            <a:extLst>
              <a:ext uri="{FF2B5EF4-FFF2-40B4-BE49-F238E27FC236}">
                <a16:creationId xmlns:a16="http://schemas.microsoft.com/office/drawing/2014/main" id="{2546D74B-8429-4FA3-9072-50FD43BBC05E}"/>
              </a:ext>
            </a:extLst>
          </p:cNvPr>
          <p:cNvSpPr txBox="1">
            <a:spLocks/>
          </p:cNvSpPr>
          <p:nvPr/>
        </p:nvSpPr>
        <p:spPr bwMode="auto">
          <a:xfrm>
            <a:off x="2781300" y="5867400"/>
            <a:ext cx="6629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Font typeface="Arial" panose="020B0604020202020204" pitchFamily="34" charset="0"/>
              <a:buNone/>
            </a:pPr>
            <a:endParaRPr lang="en-US" altLang="en-US">
              <a:solidFill>
                <a:schemeClr val="bg1"/>
              </a:solidFill>
              <a:latin typeface="Helvetica" panose="020B0604020202020204" pitchFamily="34" charset="0"/>
            </a:endParaRPr>
          </a:p>
        </p:txBody>
      </p:sp>
      <p:sp>
        <p:nvSpPr>
          <p:cNvPr id="2" name="Subtitle 2">
            <a:extLst>
              <a:ext uri="{FF2B5EF4-FFF2-40B4-BE49-F238E27FC236}">
                <a16:creationId xmlns:a16="http://schemas.microsoft.com/office/drawing/2014/main" id="{ABC856CD-3F35-A61E-1956-EDB7F1BF150E}"/>
              </a:ext>
            </a:extLst>
          </p:cNvPr>
          <p:cNvSpPr txBox="1">
            <a:spLocks/>
          </p:cNvSpPr>
          <p:nvPr/>
        </p:nvSpPr>
        <p:spPr bwMode="auto">
          <a:xfrm>
            <a:off x="3127513" y="1828800"/>
            <a:ext cx="7848600" cy="1470025"/>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Font typeface="Arial" panose="020B0604020202020204" pitchFamily="34" charset="0"/>
              <a:buNone/>
              <a:defRPr sz="3200" kern="1200">
                <a:solidFill>
                  <a:schemeClr val="tx1">
                    <a:tint val="75000"/>
                  </a:schemeClr>
                </a:solidFill>
                <a:latin typeface="+mn-lt"/>
                <a:ea typeface="+mn-ea"/>
                <a:cs typeface="+mn-cs"/>
              </a:defRPr>
            </a:lvl1pPr>
            <a:lvl2pPr marL="457200" indent="0" algn="ctr" rtl="0" eaLnBrk="0" fontAlgn="base" hangingPunct="0">
              <a:spcBef>
                <a:spcPct val="20000"/>
              </a:spcBef>
              <a:spcAft>
                <a:spcPct val="0"/>
              </a:spcAft>
              <a:buFont typeface="Arial" panose="020B0604020202020204" pitchFamily="34" charset="0"/>
              <a:buNone/>
              <a:defRPr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Arial" panose="020B0604020202020204" pitchFamily="34" charset="0"/>
              <a:buNone/>
              <a:defRPr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Font typeface="Arial" panose="020B0604020202020204" pitchFamily="34" charset="0"/>
              <a:buNone/>
              <a:defRPr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eaLnBrk="1" hangingPunct="1">
              <a:defRPr/>
            </a:pPr>
            <a:r>
              <a:rPr lang="en-US" sz="3500" b="1" dirty="0">
                <a:solidFill>
                  <a:schemeClr val="bg1">
                    <a:lumMod val="65000"/>
                  </a:schemeClr>
                </a:solidFill>
                <a:latin typeface="Helvetica" pitchFamily="34" charset="0"/>
              </a:rPr>
              <a:t>The Fair Housing Act and Section 1982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6B1CC3-2CB4-5C27-8DF9-193B3239A9AD}"/>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08C9D89E-5EF6-E18B-4C0C-964818812F39}"/>
              </a:ext>
            </a:extLst>
          </p:cNvPr>
          <p:cNvSpPr txBox="1">
            <a:spLocks/>
          </p:cNvSpPr>
          <p:nvPr/>
        </p:nvSpPr>
        <p:spPr>
          <a:xfrm>
            <a:off x="2743200" y="533400"/>
            <a:ext cx="8915400" cy="685800"/>
          </a:xfrm>
          <a:prstGeom prst="rect">
            <a:avLst/>
          </a:prstGeom>
        </p:spPr>
        <p:txBody>
          <a:bodyPr>
            <a:normAutofit/>
          </a:bodyPr>
          <a:lstStyle/>
          <a:p>
            <a:pPr eaLnBrk="1" fontAlgn="auto" hangingPunct="1">
              <a:spcAft>
                <a:spcPts val="0"/>
              </a:spcAft>
              <a:defRPr/>
            </a:pPr>
            <a:r>
              <a:rPr lang="en-US" sz="3600" b="1" dirty="0">
                <a:solidFill>
                  <a:srgbClr val="004F30"/>
                </a:solidFill>
                <a:latin typeface="Helvetica" pitchFamily="34" charset="0"/>
                <a:ea typeface="+mj-ea"/>
                <a:cs typeface="+mj-cs"/>
              </a:rPr>
              <a:t>Horne v. </a:t>
            </a:r>
            <a:r>
              <a:rPr lang="en-US" sz="3600" b="1" dirty="0" err="1">
                <a:solidFill>
                  <a:srgbClr val="004F30"/>
                </a:solidFill>
                <a:latin typeface="Helvetica" pitchFamily="34" charset="0"/>
                <a:ea typeface="+mj-ea"/>
                <a:cs typeface="+mj-cs"/>
              </a:rPr>
              <a:t>Harbour</a:t>
            </a:r>
            <a:r>
              <a:rPr lang="en-US" sz="3600" b="1" dirty="0">
                <a:solidFill>
                  <a:srgbClr val="004F30"/>
                </a:solidFill>
                <a:latin typeface="Helvetica" pitchFamily="34" charset="0"/>
                <a:ea typeface="+mj-ea"/>
                <a:cs typeface="+mj-cs"/>
              </a:rPr>
              <a:t> Portfolio (CB 417)</a:t>
            </a:r>
            <a:endParaRPr lang="en-US" sz="30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E0028947-B377-B475-256A-EAF9B19D2E0F}"/>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52550DEE-D8FD-9271-3001-90EA89C74566}"/>
              </a:ext>
            </a:extLst>
          </p:cNvPr>
          <p:cNvSpPr txBox="1"/>
          <p:nvPr/>
        </p:nvSpPr>
        <p:spPr>
          <a:xfrm>
            <a:off x="2743200" y="1362075"/>
            <a:ext cx="8915400" cy="5314275"/>
          </a:xfrm>
          <a:prstGeom prst="rect">
            <a:avLst/>
          </a:prstGeom>
          <a:noFill/>
        </p:spPr>
        <p:txBody>
          <a:bodyPr wrap="square">
            <a:spAutoFit/>
          </a:bodyPr>
          <a:lstStyle/>
          <a:p>
            <a:pPr marL="457200"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800" dirty="0">
                <a:ea typeface="Times New Roman" panose="02020603050405020304" pitchFamily="18" charset="0"/>
                <a:cs typeface="Arial" panose="020B0604020202020204" pitchFamily="34" charset="0"/>
                <a:sym typeface="Wingdings" panose="05000000000000000000" pitchFamily="2" charset="2"/>
              </a:rPr>
              <a:t>Installment Land Sale Contract</a:t>
            </a:r>
          </a:p>
          <a:p>
            <a:pPr marL="914400" lvl="1" indent="-457200" algn="just">
              <a:spcBef>
                <a:spcPts val="0"/>
              </a:spcBef>
              <a:spcAft>
                <a:spcPts val="400"/>
              </a:spcAft>
              <a:buFont typeface="Arial" panose="020B0604020202020204" pitchFamily="34" charset="0"/>
              <a:buChar char="•"/>
              <a:tabLst>
                <a:tab pos="0" algn="l"/>
                <a:tab pos="457200" algn="l"/>
                <a:tab pos="914400" algn="l"/>
                <a:tab pos="1371600" algn="l"/>
                <a:tab pos="5543550" algn="l"/>
                <a:tab pos="5943600" algn="l"/>
              </a:tabLst>
            </a:pPr>
            <a:r>
              <a:rPr lang="en-US" sz="2400" dirty="0">
                <a:ea typeface="Times New Roman" panose="02020603050405020304" pitchFamily="18" charset="0"/>
                <a:cs typeface="Arial" panose="020B0604020202020204" pitchFamily="34" charset="0"/>
                <a:sym typeface="Wingdings" panose="05000000000000000000" pitchFamily="2" charset="2"/>
              </a:rPr>
              <a:t>Buyer enters into contract to buy house from seller.</a:t>
            </a:r>
          </a:p>
          <a:p>
            <a:pPr marL="914400" lvl="1" indent="-457200" algn="just">
              <a:spcBef>
                <a:spcPts val="0"/>
              </a:spcBef>
              <a:spcAft>
                <a:spcPts val="400"/>
              </a:spcAft>
              <a:buFont typeface="Arial" panose="020B0604020202020204" pitchFamily="34" charset="0"/>
              <a:buChar char="•"/>
              <a:tabLst>
                <a:tab pos="0" algn="l"/>
                <a:tab pos="457200" algn="l"/>
                <a:tab pos="914400" algn="l"/>
                <a:tab pos="1371600" algn="l"/>
                <a:tab pos="5543550" algn="l"/>
                <a:tab pos="5943600" algn="l"/>
              </a:tabLst>
            </a:pPr>
            <a:r>
              <a:rPr lang="en-US" sz="2400" dirty="0">
                <a:ea typeface="Times New Roman" panose="02020603050405020304" pitchFamily="18" charset="0"/>
                <a:cs typeface="Arial" panose="020B0604020202020204" pitchFamily="34" charset="0"/>
                <a:sym typeface="Wingdings" panose="05000000000000000000" pitchFamily="2" charset="2"/>
              </a:rPr>
              <a:t>Buyer is obligated to make monthly payments to seller. </a:t>
            </a:r>
          </a:p>
          <a:p>
            <a:pPr marL="914400" lvl="1" indent="-457200" algn="just">
              <a:spcBef>
                <a:spcPts val="0"/>
              </a:spcBef>
              <a:spcAft>
                <a:spcPts val="400"/>
              </a:spcAft>
              <a:buFont typeface="Arial" panose="020B0604020202020204" pitchFamily="34" charset="0"/>
              <a:buChar char="•"/>
              <a:tabLst>
                <a:tab pos="0" algn="l"/>
                <a:tab pos="457200" algn="l"/>
                <a:tab pos="914400" algn="l"/>
                <a:tab pos="1371600" algn="l"/>
                <a:tab pos="5543550" algn="l"/>
                <a:tab pos="5943600" algn="l"/>
              </a:tabLst>
            </a:pPr>
            <a:r>
              <a:rPr lang="en-US" sz="2400" dirty="0">
                <a:ea typeface="Times New Roman" panose="02020603050405020304" pitchFamily="18" charset="0"/>
                <a:cs typeface="Arial" panose="020B0604020202020204" pitchFamily="34" charset="0"/>
                <a:sym typeface="Wingdings" panose="05000000000000000000" pitchFamily="2" charset="2"/>
              </a:rPr>
              <a:t>Monthly payments are calculated same way as monthly mortgage payments (i.e., calculated through an interest rate – but one that is often higher than prevailing mortgage loan interest rate).</a:t>
            </a:r>
          </a:p>
          <a:p>
            <a:pPr marL="914400" lvl="1" indent="-457200" algn="just">
              <a:spcBef>
                <a:spcPts val="0"/>
              </a:spcBef>
              <a:spcAft>
                <a:spcPts val="400"/>
              </a:spcAft>
              <a:buFont typeface="Arial" panose="020B0604020202020204" pitchFamily="34" charset="0"/>
              <a:buChar char="•"/>
              <a:tabLst>
                <a:tab pos="0" algn="l"/>
                <a:tab pos="457200" algn="l"/>
                <a:tab pos="914400" algn="l"/>
                <a:tab pos="1371600" algn="l"/>
                <a:tab pos="5543550" algn="l"/>
                <a:tab pos="5943600" algn="l"/>
              </a:tabLst>
            </a:pPr>
            <a:r>
              <a:rPr lang="en-US" sz="2400" dirty="0">
                <a:ea typeface="Times New Roman" panose="02020603050405020304" pitchFamily="18" charset="0"/>
                <a:cs typeface="Arial" panose="020B0604020202020204" pitchFamily="34" charset="0"/>
                <a:sym typeface="Wingdings" panose="05000000000000000000" pitchFamily="2" charset="2"/>
              </a:rPr>
              <a:t>Seller holds title until the full contract price is paid off. </a:t>
            </a:r>
          </a:p>
          <a:p>
            <a:pPr marL="914400" lvl="1" indent="-457200" algn="just">
              <a:spcBef>
                <a:spcPts val="0"/>
              </a:spcBef>
              <a:spcAft>
                <a:spcPts val="400"/>
              </a:spcAft>
              <a:buFont typeface="Arial" panose="020B0604020202020204" pitchFamily="34" charset="0"/>
              <a:buChar char="•"/>
              <a:tabLst>
                <a:tab pos="0" algn="l"/>
                <a:tab pos="457200" algn="l"/>
                <a:tab pos="914400" algn="l"/>
                <a:tab pos="1371600" algn="l"/>
                <a:tab pos="5543550" algn="l"/>
                <a:tab pos="5943600" algn="l"/>
              </a:tabLst>
            </a:pPr>
            <a:r>
              <a:rPr lang="en-US" sz="2400" dirty="0">
                <a:ea typeface="Times New Roman" panose="02020603050405020304" pitchFamily="18" charset="0"/>
                <a:cs typeface="Arial" panose="020B0604020202020204" pitchFamily="34" charset="0"/>
                <a:sym typeface="Wingdings" panose="05000000000000000000" pitchFamily="2" charset="2"/>
              </a:rPr>
              <a:t>If the buyer defaults, the seller retakes possession, and the buyer is left with nothing, even if full contract price is nearly paid.</a:t>
            </a:r>
          </a:p>
          <a:p>
            <a:pPr marL="914400" lvl="1" indent="-457200" algn="just">
              <a:spcBef>
                <a:spcPts val="0"/>
              </a:spcBef>
              <a:spcAft>
                <a:spcPts val="400"/>
              </a:spcAft>
              <a:buFont typeface="Arial" panose="020B0604020202020204" pitchFamily="34" charset="0"/>
              <a:buChar char="•"/>
              <a:tabLst>
                <a:tab pos="0" algn="l"/>
                <a:tab pos="457200" algn="l"/>
                <a:tab pos="914400" algn="l"/>
                <a:tab pos="1371600" algn="l"/>
                <a:tab pos="5543550" algn="l"/>
                <a:tab pos="5943600" algn="l"/>
              </a:tabLst>
            </a:pPr>
            <a:r>
              <a:rPr lang="en-US" sz="2400" dirty="0">
                <a:ea typeface="Times New Roman" panose="02020603050405020304" pitchFamily="18" charset="0"/>
                <a:cs typeface="Arial" panose="020B0604020202020204" pitchFamily="34" charset="0"/>
                <a:sym typeface="Wingdings" panose="05000000000000000000" pitchFamily="2" charset="2"/>
              </a:rPr>
              <a:t>After all payments made, seller conveys deed to buyer, who only then is an owner.</a:t>
            </a:r>
            <a:endParaRPr lang="en-US" sz="2800" dirty="0">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5938726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049544-E7E6-A57F-6033-3A6E0ED66FFB}"/>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AE697C2A-9253-70EE-C1E5-B26E7EFB6E0C}"/>
              </a:ext>
            </a:extLst>
          </p:cNvPr>
          <p:cNvSpPr txBox="1">
            <a:spLocks/>
          </p:cNvSpPr>
          <p:nvPr/>
        </p:nvSpPr>
        <p:spPr>
          <a:xfrm>
            <a:off x="2743200" y="533400"/>
            <a:ext cx="8915400" cy="685800"/>
          </a:xfrm>
          <a:prstGeom prst="rect">
            <a:avLst/>
          </a:prstGeom>
        </p:spPr>
        <p:txBody>
          <a:bodyPr>
            <a:normAutofit/>
          </a:bodyPr>
          <a:lstStyle/>
          <a:p>
            <a:pPr eaLnBrk="1" fontAlgn="auto" hangingPunct="1">
              <a:spcAft>
                <a:spcPts val="0"/>
              </a:spcAft>
              <a:defRPr/>
            </a:pPr>
            <a:r>
              <a:rPr lang="en-US" sz="3600" b="1" dirty="0">
                <a:solidFill>
                  <a:srgbClr val="004F30"/>
                </a:solidFill>
                <a:latin typeface="Helvetica" pitchFamily="34" charset="0"/>
                <a:ea typeface="+mj-ea"/>
                <a:cs typeface="+mj-cs"/>
              </a:rPr>
              <a:t>Horne v. </a:t>
            </a:r>
            <a:r>
              <a:rPr lang="en-US" sz="3600" b="1" dirty="0" err="1">
                <a:solidFill>
                  <a:srgbClr val="004F30"/>
                </a:solidFill>
                <a:latin typeface="Helvetica" pitchFamily="34" charset="0"/>
                <a:ea typeface="+mj-ea"/>
                <a:cs typeface="+mj-cs"/>
              </a:rPr>
              <a:t>Harbour</a:t>
            </a:r>
            <a:r>
              <a:rPr lang="en-US" sz="3600" b="1" dirty="0">
                <a:solidFill>
                  <a:srgbClr val="004F30"/>
                </a:solidFill>
                <a:latin typeface="Helvetica" pitchFamily="34" charset="0"/>
                <a:ea typeface="+mj-ea"/>
                <a:cs typeface="+mj-cs"/>
              </a:rPr>
              <a:t> Portfolio (CB 417)</a:t>
            </a:r>
            <a:endParaRPr lang="en-US" sz="30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DF935050-5B1C-1DEA-F561-0348BD258271}"/>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8D1C1734-7F38-541A-657F-709979D09472}"/>
              </a:ext>
            </a:extLst>
          </p:cNvPr>
          <p:cNvSpPr txBox="1"/>
          <p:nvPr/>
        </p:nvSpPr>
        <p:spPr>
          <a:xfrm>
            <a:off x="2743200" y="1362075"/>
            <a:ext cx="8915400" cy="4585871"/>
          </a:xfrm>
          <a:prstGeom prst="rect">
            <a:avLst/>
          </a:prstGeom>
          <a:noFill/>
        </p:spPr>
        <p:txBody>
          <a:bodyPr wrap="square">
            <a:spAutoFit/>
          </a:bodyPr>
          <a:lstStyle/>
          <a:p>
            <a:pPr algn="just">
              <a:spcBef>
                <a:spcPts val="0"/>
              </a:spcBef>
              <a:spcAft>
                <a:spcPts val="800"/>
              </a:spcAft>
              <a:tabLst>
                <a:tab pos="0" algn="l"/>
                <a:tab pos="457200" algn="l"/>
                <a:tab pos="914400" algn="l"/>
                <a:tab pos="1371600" algn="l"/>
                <a:tab pos="5543550" algn="l"/>
                <a:tab pos="5943600" algn="l"/>
              </a:tabLst>
            </a:pPr>
            <a:r>
              <a:rPr lang="en-US" sz="2800" dirty="0">
                <a:ea typeface="Times New Roman" panose="02020603050405020304" pitchFamily="18" charset="0"/>
                <a:cs typeface="Arial" panose="020B0604020202020204" pitchFamily="34" charset="0"/>
                <a:sym typeface="Wingdings" panose="05000000000000000000" pitchFamily="2" charset="2"/>
              </a:rPr>
              <a:t>State law treatment of installment land sale contracts:</a:t>
            </a:r>
          </a:p>
          <a:p>
            <a:pPr marL="457200"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800" dirty="0">
                <a:ea typeface="Times New Roman" panose="02020603050405020304" pitchFamily="18" charset="0"/>
                <a:cs typeface="Arial" panose="020B0604020202020204" pitchFamily="34" charset="0"/>
                <a:sym typeface="Wingdings" panose="05000000000000000000" pitchFamily="2" charset="2"/>
              </a:rPr>
              <a:t>Some state courts treat all installment land sale contracts as mortgages under state law, always subject to state mortgage laws.</a:t>
            </a:r>
          </a:p>
          <a:p>
            <a:pPr marL="457200"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800" dirty="0">
                <a:ea typeface="Times New Roman" panose="02020603050405020304" pitchFamily="18" charset="0"/>
                <a:cs typeface="Arial" panose="020B0604020202020204" pitchFamily="34" charset="0"/>
                <a:sym typeface="Wingdings" panose="05000000000000000000" pitchFamily="2" charset="2"/>
              </a:rPr>
              <a:t>Other state courts take a case-by-case approach.</a:t>
            </a:r>
          </a:p>
          <a:p>
            <a:pPr marL="457200"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800" dirty="0">
                <a:ea typeface="Times New Roman" panose="02020603050405020304" pitchFamily="18" charset="0"/>
                <a:cs typeface="Arial" panose="020B0604020202020204" pitchFamily="34" charset="0"/>
                <a:sym typeface="Wingdings" panose="05000000000000000000" pitchFamily="2" charset="2"/>
              </a:rPr>
              <a:t>See CB 420 for details.</a:t>
            </a:r>
            <a:endParaRPr lang="en-US" sz="2400" dirty="0">
              <a:ea typeface="Times New Roman" panose="02020603050405020304" pitchFamily="18" charset="0"/>
              <a:cs typeface="Arial" panose="020B0604020202020204" pitchFamily="34" charset="0"/>
              <a:sym typeface="Wingdings" panose="05000000000000000000" pitchFamily="2" charset="2"/>
            </a:endParaRPr>
          </a:p>
          <a:p>
            <a:pPr marL="457200" marR="0"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endParaRPr lang="en-US" sz="2800" dirty="0">
              <a:effectLst/>
              <a:ea typeface="Times New Roman" panose="02020603050405020304" pitchFamily="18" charset="0"/>
              <a:cs typeface="Arial" panose="020B0604020202020204" pitchFamily="34" charset="0"/>
              <a:sym typeface="Wingdings" panose="05000000000000000000" pitchFamily="2" charset="2"/>
            </a:endParaRPr>
          </a:p>
          <a:p>
            <a:pPr marL="0" marR="0" algn="just">
              <a:spcBef>
                <a:spcPts val="0"/>
              </a:spcBef>
              <a:spcAft>
                <a:spcPts val="800"/>
              </a:spcAft>
              <a:tabLst>
                <a:tab pos="0" algn="l"/>
                <a:tab pos="457200" algn="l"/>
                <a:tab pos="914400" algn="l"/>
                <a:tab pos="1371600" algn="l"/>
                <a:tab pos="5543550" algn="l"/>
                <a:tab pos="5943600" algn="l"/>
              </a:tabLst>
            </a:pPr>
            <a:endParaRPr lang="en-US" sz="2800" dirty="0">
              <a:ea typeface="Times New Roman" panose="02020603050405020304" pitchFamily="18" charset="0"/>
              <a:cs typeface="Arial" panose="020B0604020202020204" pitchFamily="34" charset="0"/>
              <a:sym typeface="Wingdings" panose="05000000000000000000" pitchFamily="2" charset="2"/>
            </a:endParaRPr>
          </a:p>
          <a:p>
            <a:pPr marL="0" marR="0" algn="just">
              <a:spcBef>
                <a:spcPts val="0"/>
              </a:spcBef>
              <a:spcAft>
                <a:spcPts val="800"/>
              </a:spcAft>
              <a:tabLst>
                <a:tab pos="0" algn="l"/>
                <a:tab pos="457200" algn="l"/>
                <a:tab pos="914400" algn="l"/>
                <a:tab pos="1371600" algn="l"/>
                <a:tab pos="5543550" algn="l"/>
                <a:tab pos="5943600" algn="l"/>
              </a:tabLst>
            </a:pPr>
            <a:endParaRPr lang="en-US" sz="2800" dirty="0">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7069251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EEF657-5176-977C-A9E8-42AA39DB2BA1}"/>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B15F6950-BF3A-8EDA-A8A9-4335323F500F}"/>
              </a:ext>
            </a:extLst>
          </p:cNvPr>
          <p:cNvSpPr txBox="1">
            <a:spLocks/>
          </p:cNvSpPr>
          <p:nvPr/>
        </p:nvSpPr>
        <p:spPr>
          <a:xfrm>
            <a:off x="2743200" y="533400"/>
            <a:ext cx="8915400" cy="685800"/>
          </a:xfrm>
          <a:prstGeom prst="rect">
            <a:avLst/>
          </a:prstGeom>
        </p:spPr>
        <p:txBody>
          <a:bodyPr>
            <a:normAutofit/>
          </a:bodyPr>
          <a:lstStyle/>
          <a:p>
            <a:pPr eaLnBrk="1" fontAlgn="auto" hangingPunct="1">
              <a:spcAft>
                <a:spcPts val="0"/>
              </a:spcAft>
              <a:defRPr/>
            </a:pPr>
            <a:r>
              <a:rPr lang="en-US" sz="3600" b="1" dirty="0">
                <a:solidFill>
                  <a:srgbClr val="004F30"/>
                </a:solidFill>
                <a:latin typeface="Helvetica" pitchFamily="34" charset="0"/>
                <a:ea typeface="+mj-ea"/>
                <a:cs typeface="+mj-cs"/>
              </a:rPr>
              <a:t>Horne v. </a:t>
            </a:r>
            <a:r>
              <a:rPr lang="en-US" sz="3600" b="1" dirty="0" err="1">
                <a:solidFill>
                  <a:srgbClr val="004F30"/>
                </a:solidFill>
                <a:latin typeface="Helvetica" pitchFamily="34" charset="0"/>
                <a:ea typeface="+mj-ea"/>
                <a:cs typeface="+mj-cs"/>
              </a:rPr>
              <a:t>Harbour</a:t>
            </a:r>
            <a:r>
              <a:rPr lang="en-US" sz="3600" b="1" dirty="0">
                <a:solidFill>
                  <a:srgbClr val="004F30"/>
                </a:solidFill>
                <a:latin typeface="Helvetica" pitchFamily="34" charset="0"/>
                <a:ea typeface="+mj-ea"/>
                <a:cs typeface="+mj-cs"/>
              </a:rPr>
              <a:t> Portfolio (CB 417)</a:t>
            </a:r>
            <a:endParaRPr lang="en-US" sz="30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836E7942-4970-4CC1-08DE-3315BB8EB761}"/>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D0808CB7-0C53-20D5-09CC-6546C3D45184}"/>
              </a:ext>
            </a:extLst>
          </p:cNvPr>
          <p:cNvSpPr txBox="1"/>
          <p:nvPr/>
        </p:nvSpPr>
        <p:spPr>
          <a:xfrm>
            <a:off x="2743200" y="1362075"/>
            <a:ext cx="8915400" cy="3847207"/>
          </a:xfrm>
          <a:prstGeom prst="rect">
            <a:avLst/>
          </a:prstGeom>
          <a:noFill/>
        </p:spPr>
        <p:txBody>
          <a:bodyPr wrap="square">
            <a:spAutoFit/>
          </a:bodyPr>
          <a:lstStyle/>
          <a:p>
            <a:pPr marL="457200" marR="0"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800" dirty="0">
                <a:ea typeface="Times New Roman" panose="02020603050405020304" pitchFamily="18" charset="0"/>
                <a:cs typeface="Arial" panose="020B0604020202020204" pitchFamily="34" charset="0"/>
              </a:rPr>
              <a:t>Given that the installment land sale contracts with </a:t>
            </a:r>
            <a:r>
              <a:rPr lang="en-US" sz="2800" dirty="0" err="1">
                <a:ea typeface="Times New Roman" panose="02020603050405020304" pitchFamily="18" charset="0"/>
                <a:cs typeface="Arial" panose="020B0604020202020204" pitchFamily="34" charset="0"/>
              </a:rPr>
              <a:t>Harbour</a:t>
            </a:r>
            <a:r>
              <a:rPr lang="en-US" sz="2800" dirty="0">
                <a:ea typeface="Times New Roman" panose="02020603050405020304" pitchFamily="18" charset="0"/>
                <a:cs typeface="Arial" panose="020B0604020202020204" pitchFamily="34" charset="0"/>
              </a:rPr>
              <a:t> Portfolio were potentially subject to a “reverse redlining” claim under the FHA, did the plaintiffs’ complaint state all the elements of such a claim?</a:t>
            </a:r>
          </a:p>
          <a:p>
            <a:pPr marL="457200" marR="0"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800" dirty="0">
                <a:ea typeface="Times New Roman" panose="02020603050405020304" pitchFamily="18" charset="0"/>
                <a:cs typeface="Arial" panose="020B0604020202020204" pitchFamily="34" charset="0"/>
              </a:rPr>
              <a:t>What are the elements …</a:t>
            </a:r>
            <a:endParaRPr lang="en-US" sz="2800" dirty="0">
              <a:effectLst/>
              <a:ea typeface="Times New Roman" panose="02020603050405020304" pitchFamily="18" charset="0"/>
              <a:cs typeface="Arial" panose="020B0604020202020204" pitchFamily="34" charset="0"/>
              <a:sym typeface="Wingdings" panose="05000000000000000000" pitchFamily="2" charset="2"/>
            </a:endParaRPr>
          </a:p>
          <a:p>
            <a:pPr marL="0" marR="0" algn="just">
              <a:spcBef>
                <a:spcPts val="0"/>
              </a:spcBef>
              <a:spcAft>
                <a:spcPts val="800"/>
              </a:spcAft>
              <a:tabLst>
                <a:tab pos="0" algn="l"/>
                <a:tab pos="457200" algn="l"/>
                <a:tab pos="914400" algn="l"/>
                <a:tab pos="1371600" algn="l"/>
                <a:tab pos="5543550" algn="l"/>
                <a:tab pos="5943600" algn="l"/>
              </a:tabLst>
            </a:pPr>
            <a:endParaRPr lang="en-US" sz="2800" dirty="0">
              <a:ea typeface="Times New Roman" panose="02020603050405020304" pitchFamily="18" charset="0"/>
              <a:cs typeface="Arial" panose="020B0604020202020204" pitchFamily="34" charset="0"/>
              <a:sym typeface="Wingdings" panose="05000000000000000000" pitchFamily="2" charset="2"/>
            </a:endParaRPr>
          </a:p>
          <a:p>
            <a:pPr marL="0" marR="0" algn="just">
              <a:spcBef>
                <a:spcPts val="0"/>
              </a:spcBef>
              <a:spcAft>
                <a:spcPts val="800"/>
              </a:spcAft>
              <a:tabLst>
                <a:tab pos="0" algn="l"/>
                <a:tab pos="457200" algn="l"/>
                <a:tab pos="914400" algn="l"/>
                <a:tab pos="1371600" algn="l"/>
                <a:tab pos="5543550" algn="l"/>
                <a:tab pos="5943600" algn="l"/>
              </a:tabLst>
            </a:pPr>
            <a:endParaRPr lang="en-US" sz="2800" dirty="0">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2757393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3AF95D-BAD7-07CD-CD7E-F29EB2CA2184}"/>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90ED8853-7F09-CB1A-5F5A-59C24A5E483E}"/>
              </a:ext>
            </a:extLst>
          </p:cNvPr>
          <p:cNvSpPr txBox="1">
            <a:spLocks/>
          </p:cNvSpPr>
          <p:nvPr/>
        </p:nvSpPr>
        <p:spPr>
          <a:xfrm>
            <a:off x="2743200" y="533400"/>
            <a:ext cx="8915400" cy="685800"/>
          </a:xfrm>
          <a:prstGeom prst="rect">
            <a:avLst/>
          </a:prstGeom>
        </p:spPr>
        <p:txBody>
          <a:bodyPr>
            <a:normAutofit/>
          </a:bodyPr>
          <a:lstStyle/>
          <a:p>
            <a:pPr eaLnBrk="1" fontAlgn="auto" hangingPunct="1">
              <a:spcAft>
                <a:spcPts val="0"/>
              </a:spcAft>
              <a:defRPr/>
            </a:pPr>
            <a:r>
              <a:rPr lang="en-US" sz="3600" b="1" dirty="0">
                <a:solidFill>
                  <a:srgbClr val="004F30"/>
                </a:solidFill>
                <a:latin typeface="Helvetica" pitchFamily="34" charset="0"/>
                <a:ea typeface="+mj-ea"/>
                <a:cs typeface="+mj-cs"/>
              </a:rPr>
              <a:t>Horne v. </a:t>
            </a:r>
            <a:r>
              <a:rPr lang="en-US" sz="3600" b="1" dirty="0" err="1">
                <a:solidFill>
                  <a:srgbClr val="004F30"/>
                </a:solidFill>
                <a:latin typeface="Helvetica" pitchFamily="34" charset="0"/>
                <a:ea typeface="+mj-ea"/>
                <a:cs typeface="+mj-cs"/>
              </a:rPr>
              <a:t>Harbour</a:t>
            </a:r>
            <a:r>
              <a:rPr lang="en-US" sz="3600" b="1" dirty="0">
                <a:solidFill>
                  <a:srgbClr val="004F30"/>
                </a:solidFill>
                <a:latin typeface="Helvetica" pitchFamily="34" charset="0"/>
                <a:ea typeface="+mj-ea"/>
                <a:cs typeface="+mj-cs"/>
              </a:rPr>
              <a:t> Portfolio (CB 417)</a:t>
            </a:r>
            <a:endParaRPr lang="en-US" sz="30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77C1F079-1E52-40C4-F385-C0AC66E00D94}"/>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5753F485-6D52-6E32-CCB5-304FEAAAAC87}"/>
              </a:ext>
            </a:extLst>
          </p:cNvPr>
          <p:cNvSpPr txBox="1"/>
          <p:nvPr/>
        </p:nvSpPr>
        <p:spPr>
          <a:xfrm>
            <a:off x="2743200" y="1204148"/>
            <a:ext cx="8915400" cy="5380960"/>
          </a:xfrm>
          <a:prstGeom prst="rect">
            <a:avLst/>
          </a:prstGeom>
          <a:noFill/>
        </p:spPr>
        <p:txBody>
          <a:bodyPr wrap="square">
            <a:spAutoFit/>
          </a:bodyPr>
          <a:lstStyle/>
          <a:p>
            <a:pPr marR="0" algn="just">
              <a:spcBef>
                <a:spcPts val="0"/>
              </a:spcBef>
              <a:spcAft>
                <a:spcPts val="0"/>
              </a:spcAft>
              <a:tabLst>
                <a:tab pos="0" algn="l"/>
                <a:tab pos="457200" algn="l"/>
                <a:tab pos="914400" algn="l"/>
                <a:tab pos="1371600" algn="l"/>
                <a:tab pos="5543550" algn="l"/>
                <a:tab pos="5943600" algn="l"/>
              </a:tabLst>
            </a:pPr>
            <a:r>
              <a:rPr lang="en-US" sz="2800" b="1" dirty="0">
                <a:effectLst/>
                <a:ea typeface="Times New Roman" panose="02020603050405020304" pitchFamily="18" charset="0"/>
                <a:cs typeface="Arial" panose="020B0604020202020204" pitchFamily="34" charset="0"/>
              </a:rPr>
              <a:t>First element: Defendant’s “lending practices and loan terms were unfair or predatory”</a:t>
            </a:r>
          </a:p>
          <a:p>
            <a:pPr marL="457200" marR="0"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300" dirty="0">
                <a:ea typeface="Times New Roman" panose="02020603050405020304" pitchFamily="18" charset="0"/>
                <a:cs typeface="Arial" panose="020B0604020202020204" pitchFamily="34" charset="0"/>
                <a:sym typeface="Wingdings" panose="05000000000000000000" pitchFamily="2" charset="2"/>
              </a:rPr>
              <a:t>Factors considered in deciding if this element is adequately alleged:</a:t>
            </a:r>
          </a:p>
          <a:p>
            <a:pPr marL="914400" lvl="1" indent="-457200" algn="just">
              <a:spcBef>
                <a:spcPts val="0"/>
              </a:spcBef>
              <a:spcAft>
                <a:spcPts val="0"/>
              </a:spcAft>
              <a:buFont typeface="Arial" panose="020B0604020202020204" pitchFamily="34" charset="0"/>
              <a:buChar char="•"/>
              <a:tabLst>
                <a:tab pos="0" algn="l"/>
                <a:tab pos="457200" algn="l"/>
                <a:tab pos="914400" algn="l"/>
                <a:tab pos="1371600" algn="l"/>
                <a:tab pos="5543550" algn="l"/>
                <a:tab pos="5943600" algn="l"/>
              </a:tabLst>
            </a:pPr>
            <a:r>
              <a:rPr lang="en-US" sz="2300" dirty="0">
                <a:ea typeface="Times New Roman" panose="02020603050405020304" pitchFamily="18" charset="0"/>
                <a:cs typeface="Arial" panose="020B0604020202020204" pitchFamily="34" charset="0"/>
                <a:sym typeface="Wingdings" panose="05000000000000000000" pitchFamily="2" charset="2"/>
              </a:rPr>
              <a:t>Exorbitant interest rates. </a:t>
            </a:r>
          </a:p>
          <a:p>
            <a:pPr marL="914400" lvl="1" indent="-457200" algn="just">
              <a:spcBef>
                <a:spcPts val="0"/>
              </a:spcBef>
              <a:spcAft>
                <a:spcPts val="0"/>
              </a:spcAft>
              <a:buFont typeface="Arial" panose="020B0604020202020204" pitchFamily="34" charset="0"/>
              <a:buChar char="•"/>
              <a:tabLst>
                <a:tab pos="0" algn="l"/>
                <a:tab pos="457200" algn="l"/>
                <a:tab pos="914400" algn="l"/>
                <a:tab pos="1371600" algn="l"/>
                <a:tab pos="5543550" algn="l"/>
                <a:tab pos="5943600" algn="l"/>
              </a:tabLst>
            </a:pPr>
            <a:r>
              <a:rPr lang="en-US" sz="2300" dirty="0">
                <a:ea typeface="Times New Roman" panose="02020603050405020304" pitchFamily="18" charset="0"/>
                <a:cs typeface="Arial" panose="020B0604020202020204" pitchFamily="34" charset="0"/>
                <a:sym typeface="Wingdings" panose="05000000000000000000" pitchFamily="2" charset="2"/>
              </a:rPr>
              <a:t>Equity stripping</a:t>
            </a:r>
          </a:p>
          <a:p>
            <a:pPr marL="1371600" lvl="2" indent="-457200" algn="just">
              <a:spcBef>
                <a:spcPts val="0"/>
              </a:spcBef>
              <a:spcAft>
                <a:spcPts val="0"/>
              </a:spcAft>
              <a:buFont typeface="Arial" panose="020B0604020202020204" pitchFamily="34" charset="0"/>
              <a:buChar char="•"/>
              <a:tabLst>
                <a:tab pos="0" algn="l"/>
                <a:tab pos="457200" algn="l"/>
                <a:tab pos="914400" algn="l"/>
                <a:tab pos="1371600" algn="l"/>
                <a:tab pos="5543550" algn="l"/>
                <a:tab pos="5943600" algn="l"/>
              </a:tabLst>
            </a:pPr>
            <a:r>
              <a:rPr lang="en-US" sz="2300" dirty="0"/>
              <a:t>Investor buys house from homeowner facing threat of foreclosure on their mortgage, at price that strips homeowner of their equity</a:t>
            </a:r>
          </a:p>
          <a:p>
            <a:pPr marL="1371600" lvl="2" indent="-457200" algn="just">
              <a:spcBef>
                <a:spcPts val="0"/>
              </a:spcBef>
              <a:spcAft>
                <a:spcPts val="0"/>
              </a:spcAft>
              <a:buFont typeface="Arial" panose="020B0604020202020204" pitchFamily="34" charset="0"/>
              <a:buChar char="•"/>
              <a:tabLst>
                <a:tab pos="0" algn="l"/>
                <a:tab pos="457200" algn="l"/>
                <a:tab pos="914400" algn="l"/>
                <a:tab pos="1371600" algn="l"/>
                <a:tab pos="5543550" algn="l"/>
                <a:tab pos="5943600" algn="l"/>
              </a:tabLst>
            </a:pPr>
            <a:r>
              <a:rPr lang="en-US" sz="2300" dirty="0"/>
              <a:t>Investor then leases house to former owner</a:t>
            </a:r>
            <a:endParaRPr lang="en-US" sz="2300" dirty="0">
              <a:ea typeface="Times New Roman" panose="02020603050405020304" pitchFamily="18" charset="0"/>
              <a:cs typeface="Arial" panose="020B0604020202020204" pitchFamily="34" charset="0"/>
              <a:sym typeface="Wingdings" panose="05000000000000000000" pitchFamily="2" charset="2"/>
            </a:endParaRPr>
          </a:p>
          <a:p>
            <a:pPr marL="914400" lvl="1" indent="-457200" algn="just">
              <a:spcBef>
                <a:spcPts val="0"/>
              </a:spcBef>
              <a:spcAft>
                <a:spcPts val="0"/>
              </a:spcAft>
              <a:buFont typeface="Arial" panose="020B0604020202020204" pitchFamily="34" charset="0"/>
              <a:buChar char="•"/>
              <a:tabLst>
                <a:tab pos="0" algn="l"/>
                <a:tab pos="457200" algn="l"/>
                <a:tab pos="914400" algn="l"/>
                <a:tab pos="1371600" algn="l"/>
                <a:tab pos="5543550" algn="l"/>
                <a:tab pos="5943600" algn="l"/>
              </a:tabLst>
            </a:pPr>
            <a:r>
              <a:rPr lang="en-US" sz="2300" dirty="0">
                <a:ea typeface="Times New Roman" panose="02020603050405020304" pitchFamily="18" charset="0"/>
                <a:cs typeface="Arial" panose="020B0604020202020204" pitchFamily="34" charset="0"/>
                <a:sym typeface="Wingdings" panose="05000000000000000000" pitchFamily="2" charset="2"/>
              </a:rPr>
              <a:t>Acquiring property through default</a:t>
            </a:r>
          </a:p>
          <a:p>
            <a:pPr marL="914400" lvl="1" indent="-457200" algn="just">
              <a:spcBef>
                <a:spcPts val="0"/>
              </a:spcBef>
              <a:spcAft>
                <a:spcPts val="0"/>
              </a:spcAft>
              <a:buFont typeface="Arial" panose="020B0604020202020204" pitchFamily="34" charset="0"/>
              <a:buChar char="•"/>
              <a:tabLst>
                <a:tab pos="0" algn="l"/>
                <a:tab pos="457200" algn="l"/>
                <a:tab pos="914400" algn="l"/>
                <a:tab pos="1371600" algn="l"/>
                <a:tab pos="5543550" algn="l"/>
                <a:tab pos="5943600" algn="l"/>
              </a:tabLst>
            </a:pPr>
            <a:r>
              <a:rPr lang="en-US" sz="2300" dirty="0">
                <a:ea typeface="Times New Roman" panose="02020603050405020304" pitchFamily="18" charset="0"/>
                <a:cs typeface="Arial" panose="020B0604020202020204" pitchFamily="34" charset="0"/>
                <a:sym typeface="Wingdings" panose="05000000000000000000" pitchFamily="2" charset="2"/>
              </a:rPr>
              <a:t>Repeated foreclosures on the same property</a:t>
            </a:r>
          </a:p>
          <a:p>
            <a:pPr marL="914400" lvl="1" indent="-457200" algn="just">
              <a:spcBef>
                <a:spcPts val="0"/>
              </a:spcBef>
              <a:spcAft>
                <a:spcPts val="0"/>
              </a:spcAft>
              <a:buFont typeface="Arial" panose="020B0604020202020204" pitchFamily="34" charset="0"/>
              <a:buChar char="•"/>
              <a:tabLst>
                <a:tab pos="0" algn="l"/>
                <a:tab pos="457200" algn="l"/>
                <a:tab pos="914400" algn="l"/>
                <a:tab pos="1371600" algn="l"/>
                <a:tab pos="5543550" algn="l"/>
                <a:tab pos="5943600" algn="l"/>
              </a:tabLst>
            </a:pPr>
            <a:r>
              <a:rPr lang="en-US" sz="2300" dirty="0">
                <a:ea typeface="Times New Roman" panose="02020603050405020304" pitchFamily="18" charset="0"/>
                <a:cs typeface="Arial" panose="020B0604020202020204" pitchFamily="34" charset="0"/>
                <a:sym typeface="Wingdings" panose="05000000000000000000" pitchFamily="2" charset="2"/>
              </a:rPr>
              <a:t>Excessive fees</a:t>
            </a:r>
          </a:p>
          <a:p>
            <a:pPr marL="0" marR="0" algn="just">
              <a:spcBef>
                <a:spcPts val="0"/>
              </a:spcBef>
              <a:spcAft>
                <a:spcPts val="800"/>
              </a:spcAft>
              <a:tabLst>
                <a:tab pos="0" algn="l"/>
                <a:tab pos="457200" algn="l"/>
                <a:tab pos="914400" algn="l"/>
                <a:tab pos="1371600" algn="l"/>
                <a:tab pos="5543550" algn="l"/>
                <a:tab pos="5943600" algn="l"/>
              </a:tabLst>
            </a:pPr>
            <a:r>
              <a:rPr lang="en-US" sz="2800" dirty="0">
                <a:solidFill>
                  <a:srgbClr val="FF0000"/>
                </a:solidFill>
                <a:effectLst/>
                <a:ea typeface="Times New Roman" panose="02020603050405020304" pitchFamily="18" charset="0"/>
                <a:cs typeface="Arial" panose="020B0604020202020204" pitchFamily="34" charset="0"/>
              </a:rPr>
              <a:t>What facts relevant to this element did plaintiffs allege?</a:t>
            </a:r>
          </a:p>
        </p:txBody>
      </p:sp>
    </p:spTree>
    <p:extLst>
      <p:ext uri="{BB962C8B-B14F-4D97-AF65-F5344CB8AC3E}">
        <p14:creationId xmlns:p14="http://schemas.microsoft.com/office/powerpoint/2010/main" val="41947274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EE03F7-2798-5110-F267-A2FF03E5B770}"/>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03BFFC66-6839-0993-1AEE-4537E7FF6A9F}"/>
              </a:ext>
            </a:extLst>
          </p:cNvPr>
          <p:cNvSpPr txBox="1">
            <a:spLocks/>
          </p:cNvSpPr>
          <p:nvPr/>
        </p:nvSpPr>
        <p:spPr>
          <a:xfrm>
            <a:off x="2743200" y="533400"/>
            <a:ext cx="8915400" cy="685800"/>
          </a:xfrm>
          <a:prstGeom prst="rect">
            <a:avLst/>
          </a:prstGeom>
        </p:spPr>
        <p:txBody>
          <a:bodyPr>
            <a:normAutofit/>
          </a:bodyPr>
          <a:lstStyle/>
          <a:p>
            <a:pPr eaLnBrk="1" fontAlgn="auto" hangingPunct="1">
              <a:spcAft>
                <a:spcPts val="0"/>
              </a:spcAft>
              <a:defRPr/>
            </a:pPr>
            <a:r>
              <a:rPr lang="en-US" sz="3600" b="1" dirty="0">
                <a:solidFill>
                  <a:srgbClr val="004F30"/>
                </a:solidFill>
                <a:latin typeface="Helvetica" pitchFamily="34" charset="0"/>
                <a:ea typeface="+mj-ea"/>
                <a:cs typeface="+mj-cs"/>
              </a:rPr>
              <a:t>Horne v. </a:t>
            </a:r>
            <a:r>
              <a:rPr lang="en-US" sz="3600" b="1" dirty="0" err="1">
                <a:solidFill>
                  <a:srgbClr val="004F30"/>
                </a:solidFill>
                <a:latin typeface="Helvetica" pitchFamily="34" charset="0"/>
                <a:ea typeface="+mj-ea"/>
                <a:cs typeface="+mj-cs"/>
              </a:rPr>
              <a:t>Harbour</a:t>
            </a:r>
            <a:r>
              <a:rPr lang="en-US" sz="3600" b="1" dirty="0">
                <a:solidFill>
                  <a:srgbClr val="004F30"/>
                </a:solidFill>
                <a:latin typeface="Helvetica" pitchFamily="34" charset="0"/>
                <a:ea typeface="+mj-ea"/>
                <a:cs typeface="+mj-cs"/>
              </a:rPr>
              <a:t> Portfolio (CB 417)</a:t>
            </a:r>
            <a:endParaRPr lang="en-US" sz="30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F6F4CE06-CCFE-16CF-6C79-3A9D5792FF26}"/>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8853CAB2-B5A4-D2F6-1B57-06798F374C91}"/>
              </a:ext>
            </a:extLst>
          </p:cNvPr>
          <p:cNvSpPr txBox="1"/>
          <p:nvPr/>
        </p:nvSpPr>
        <p:spPr>
          <a:xfrm>
            <a:off x="2760306" y="1668907"/>
            <a:ext cx="8915400" cy="1815882"/>
          </a:xfrm>
          <a:prstGeom prst="rect">
            <a:avLst/>
          </a:prstGeom>
          <a:noFill/>
        </p:spPr>
        <p:txBody>
          <a:bodyPr wrap="square">
            <a:spAutoFit/>
          </a:bodyPr>
          <a:lstStyle/>
          <a:p>
            <a:pPr marR="0" algn="just">
              <a:spcBef>
                <a:spcPts val="0"/>
              </a:spcBef>
              <a:spcAft>
                <a:spcPts val="800"/>
              </a:spcAft>
              <a:tabLst>
                <a:tab pos="0" algn="l"/>
                <a:tab pos="457200" algn="l"/>
                <a:tab pos="914400" algn="l"/>
                <a:tab pos="1371600" algn="l"/>
                <a:tab pos="5543550" algn="l"/>
                <a:tab pos="5943600" algn="l"/>
              </a:tabLst>
            </a:pPr>
            <a:r>
              <a:rPr lang="en-US" sz="2800" b="1" dirty="0">
                <a:effectLst/>
                <a:ea typeface="Times New Roman" panose="02020603050405020304" pitchFamily="18" charset="0"/>
                <a:cs typeface="Arial" panose="020B0604020202020204" pitchFamily="34" charset="0"/>
              </a:rPr>
              <a:t>Second element: Either (a) the defendant intentionally targeted individuals on the basis of race, or (b) the defendant’s practices had a disparate impact on the basis of race.</a:t>
            </a:r>
          </a:p>
        </p:txBody>
      </p:sp>
    </p:spTree>
    <p:extLst>
      <p:ext uri="{BB962C8B-B14F-4D97-AF65-F5344CB8AC3E}">
        <p14:creationId xmlns:p14="http://schemas.microsoft.com/office/powerpoint/2010/main" val="1739726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9D62B-C030-17D7-DBC9-D1CAC2EA81A4}"/>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573390A5-8C11-3EE8-B2AF-B4BE3D5BB9CF}"/>
              </a:ext>
            </a:extLst>
          </p:cNvPr>
          <p:cNvSpPr txBox="1">
            <a:spLocks/>
          </p:cNvSpPr>
          <p:nvPr/>
        </p:nvSpPr>
        <p:spPr>
          <a:xfrm>
            <a:off x="2743200" y="533400"/>
            <a:ext cx="8915400" cy="685800"/>
          </a:xfrm>
          <a:prstGeom prst="rect">
            <a:avLst/>
          </a:prstGeom>
        </p:spPr>
        <p:txBody>
          <a:bodyPr>
            <a:normAutofit/>
          </a:bodyPr>
          <a:lstStyle/>
          <a:p>
            <a:pPr eaLnBrk="1" fontAlgn="auto" hangingPunct="1">
              <a:spcAft>
                <a:spcPts val="0"/>
              </a:spcAft>
              <a:defRPr/>
            </a:pPr>
            <a:r>
              <a:rPr lang="en-US" sz="3600" b="1" dirty="0">
                <a:solidFill>
                  <a:srgbClr val="004F30"/>
                </a:solidFill>
                <a:latin typeface="Helvetica" pitchFamily="34" charset="0"/>
                <a:ea typeface="+mj-ea"/>
                <a:cs typeface="+mj-cs"/>
              </a:rPr>
              <a:t>Horne v. </a:t>
            </a:r>
            <a:r>
              <a:rPr lang="en-US" sz="3600" b="1" dirty="0" err="1">
                <a:solidFill>
                  <a:srgbClr val="004F30"/>
                </a:solidFill>
                <a:latin typeface="Helvetica" pitchFamily="34" charset="0"/>
                <a:ea typeface="+mj-ea"/>
                <a:cs typeface="+mj-cs"/>
              </a:rPr>
              <a:t>Harbour</a:t>
            </a:r>
            <a:r>
              <a:rPr lang="en-US" sz="3600" b="1" dirty="0">
                <a:solidFill>
                  <a:srgbClr val="004F30"/>
                </a:solidFill>
                <a:latin typeface="Helvetica" pitchFamily="34" charset="0"/>
                <a:ea typeface="+mj-ea"/>
                <a:cs typeface="+mj-cs"/>
              </a:rPr>
              <a:t> Portfolio (CB 417)</a:t>
            </a:r>
            <a:endParaRPr lang="en-US" sz="30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788408F5-0CA5-6F2E-46A6-B4EE8C1732CA}"/>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FEA93166-0F0F-95BD-D900-0E2C6D7E4B40}"/>
              </a:ext>
            </a:extLst>
          </p:cNvPr>
          <p:cNvSpPr txBox="1"/>
          <p:nvPr/>
        </p:nvSpPr>
        <p:spPr>
          <a:xfrm>
            <a:off x="2743200" y="1362075"/>
            <a:ext cx="8915400" cy="3990836"/>
          </a:xfrm>
          <a:prstGeom prst="rect">
            <a:avLst/>
          </a:prstGeom>
          <a:noFill/>
        </p:spPr>
        <p:txBody>
          <a:bodyPr wrap="square">
            <a:spAutoFit/>
          </a:bodyPr>
          <a:lstStyle/>
          <a:p>
            <a:pPr marR="0" algn="just">
              <a:spcBef>
                <a:spcPts val="0"/>
              </a:spcBef>
              <a:spcAft>
                <a:spcPts val="800"/>
              </a:spcAft>
              <a:tabLst>
                <a:tab pos="0" algn="l"/>
                <a:tab pos="457200" algn="l"/>
                <a:tab pos="914400" algn="l"/>
                <a:tab pos="1371600" algn="l"/>
                <a:tab pos="5543550" algn="l"/>
                <a:tab pos="5943600" algn="l"/>
              </a:tabLst>
            </a:pPr>
            <a:r>
              <a:rPr lang="en-US" sz="2800" b="1" dirty="0">
                <a:effectLst/>
                <a:ea typeface="Times New Roman" panose="02020603050405020304" pitchFamily="18" charset="0"/>
                <a:cs typeface="Arial" panose="020B0604020202020204" pitchFamily="34" charset="0"/>
              </a:rPr>
              <a:t>Second element: </a:t>
            </a:r>
            <a:r>
              <a:rPr lang="en-US" sz="2800" b="1" dirty="0">
                <a:solidFill>
                  <a:schemeClr val="bg1">
                    <a:lumMod val="65000"/>
                  </a:schemeClr>
                </a:solidFill>
                <a:effectLst/>
                <a:ea typeface="Times New Roman" panose="02020603050405020304" pitchFamily="18" charset="0"/>
                <a:cs typeface="Arial" panose="020B0604020202020204" pitchFamily="34" charset="0"/>
              </a:rPr>
              <a:t>Either </a:t>
            </a:r>
            <a:r>
              <a:rPr lang="en-US" sz="2800" b="1" dirty="0">
                <a:effectLst/>
                <a:ea typeface="Times New Roman" panose="02020603050405020304" pitchFamily="18" charset="0"/>
                <a:cs typeface="Arial" panose="020B0604020202020204" pitchFamily="34" charset="0"/>
              </a:rPr>
              <a:t>(a) the defendant intentionally targeted individuals on the basis of race, </a:t>
            </a:r>
            <a:r>
              <a:rPr lang="en-US" sz="2800" b="1" dirty="0">
                <a:solidFill>
                  <a:schemeClr val="bg1">
                    <a:lumMod val="65000"/>
                  </a:schemeClr>
                </a:solidFill>
                <a:effectLst/>
                <a:ea typeface="Times New Roman" panose="02020603050405020304" pitchFamily="18" charset="0"/>
                <a:cs typeface="Arial" panose="020B0604020202020204" pitchFamily="34" charset="0"/>
              </a:rPr>
              <a:t>or (b) the defendant’s practices had a disparate impact on the basis of race.”</a:t>
            </a:r>
          </a:p>
          <a:p>
            <a:pPr marR="0" algn="just">
              <a:spcBef>
                <a:spcPts val="0"/>
              </a:spcBef>
              <a:spcAft>
                <a:spcPts val="800"/>
              </a:spcAft>
              <a:tabLst>
                <a:tab pos="0" algn="l"/>
                <a:tab pos="457200" algn="l"/>
                <a:tab pos="914400" algn="l"/>
                <a:tab pos="1371600" algn="l"/>
                <a:tab pos="5543550" algn="l"/>
                <a:tab pos="5943600" algn="l"/>
              </a:tabLst>
            </a:pPr>
            <a:r>
              <a:rPr lang="en-US" sz="2400" dirty="0">
                <a:ea typeface="Times New Roman" panose="02020603050405020304" pitchFamily="18" charset="0"/>
                <a:cs typeface="Arial" panose="020B0604020202020204" pitchFamily="34" charset="0"/>
              </a:rPr>
              <a:t>(a) </a:t>
            </a:r>
            <a:r>
              <a:rPr lang="en-US" sz="2400" i="1" dirty="0">
                <a:ea typeface="Times New Roman" panose="02020603050405020304" pitchFamily="18" charset="0"/>
                <a:cs typeface="Arial" panose="020B0604020202020204" pitchFamily="34" charset="0"/>
              </a:rPr>
              <a:t>Intentional discrimination</a:t>
            </a:r>
            <a:r>
              <a:rPr lang="en-US" sz="2400" dirty="0">
                <a:ea typeface="Times New Roman" panose="02020603050405020304" pitchFamily="18" charset="0"/>
                <a:cs typeface="Arial" panose="020B0604020202020204" pitchFamily="34" charset="0"/>
              </a:rPr>
              <a:t>: </a:t>
            </a:r>
            <a:r>
              <a:rPr lang="en-US" sz="2400" dirty="0" err="1">
                <a:ea typeface="Times New Roman" panose="02020603050405020304" pitchFamily="18" charset="0"/>
                <a:cs typeface="Arial" panose="020B0604020202020204" pitchFamily="34" charset="0"/>
              </a:rPr>
              <a:t>Harbour</a:t>
            </a:r>
            <a:r>
              <a:rPr lang="en-US" sz="2400" dirty="0">
                <a:ea typeface="Times New Roman" panose="02020603050405020304" pitchFamily="18" charset="0"/>
                <a:cs typeface="Arial" panose="020B0604020202020204" pitchFamily="34" charset="0"/>
              </a:rPr>
              <a:t> targeted homes in majority Black communities and designed marketing schemes to draw primarily Black buyers.</a:t>
            </a:r>
            <a:endParaRPr lang="en-US" sz="2400" dirty="0">
              <a:effectLst/>
              <a:ea typeface="Times New Roman" panose="02020603050405020304" pitchFamily="18" charset="0"/>
              <a:cs typeface="Arial" panose="020B0604020202020204" pitchFamily="34" charset="0"/>
            </a:endParaRPr>
          </a:p>
          <a:p>
            <a:pPr marL="0" marR="0" algn="just">
              <a:spcBef>
                <a:spcPts val="0"/>
              </a:spcBef>
              <a:spcAft>
                <a:spcPts val="800"/>
              </a:spcAft>
              <a:tabLst>
                <a:tab pos="0" algn="l"/>
                <a:tab pos="457200" algn="l"/>
                <a:tab pos="914400" algn="l"/>
                <a:tab pos="1371600" algn="l"/>
                <a:tab pos="5543550" algn="l"/>
                <a:tab pos="5943600" algn="l"/>
              </a:tabLst>
            </a:pPr>
            <a:r>
              <a:rPr lang="en-US" sz="2800" dirty="0">
                <a:solidFill>
                  <a:srgbClr val="FF0000"/>
                </a:solidFill>
                <a:effectLst/>
                <a:ea typeface="Times New Roman" panose="02020603050405020304" pitchFamily="18" charset="0"/>
                <a:cs typeface="Arial" panose="020B0604020202020204" pitchFamily="34" charset="0"/>
              </a:rPr>
              <a:t>What specific facts relevant to this element did plaintiffs allege?</a:t>
            </a:r>
          </a:p>
        </p:txBody>
      </p:sp>
    </p:spTree>
    <p:extLst>
      <p:ext uri="{BB962C8B-B14F-4D97-AF65-F5344CB8AC3E}">
        <p14:creationId xmlns:p14="http://schemas.microsoft.com/office/powerpoint/2010/main" val="27547233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930F29-DE77-D410-7CE4-A327DAF7BC33}"/>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2FE150A5-F1AF-0075-4CF6-EADDC1325BCD}"/>
              </a:ext>
            </a:extLst>
          </p:cNvPr>
          <p:cNvSpPr txBox="1">
            <a:spLocks/>
          </p:cNvSpPr>
          <p:nvPr/>
        </p:nvSpPr>
        <p:spPr>
          <a:xfrm>
            <a:off x="2743200" y="533400"/>
            <a:ext cx="8915400" cy="685800"/>
          </a:xfrm>
          <a:prstGeom prst="rect">
            <a:avLst/>
          </a:prstGeom>
        </p:spPr>
        <p:txBody>
          <a:bodyPr>
            <a:normAutofit/>
          </a:bodyPr>
          <a:lstStyle/>
          <a:p>
            <a:pPr eaLnBrk="1" fontAlgn="auto" hangingPunct="1">
              <a:spcAft>
                <a:spcPts val="0"/>
              </a:spcAft>
              <a:defRPr/>
            </a:pPr>
            <a:r>
              <a:rPr lang="en-US" sz="3600" b="1" dirty="0">
                <a:solidFill>
                  <a:srgbClr val="004F30"/>
                </a:solidFill>
                <a:latin typeface="Helvetica" pitchFamily="34" charset="0"/>
                <a:ea typeface="+mj-ea"/>
                <a:cs typeface="+mj-cs"/>
              </a:rPr>
              <a:t>Horne v. </a:t>
            </a:r>
            <a:r>
              <a:rPr lang="en-US" sz="3600" b="1" dirty="0" err="1">
                <a:solidFill>
                  <a:srgbClr val="004F30"/>
                </a:solidFill>
                <a:latin typeface="Helvetica" pitchFamily="34" charset="0"/>
                <a:ea typeface="+mj-ea"/>
                <a:cs typeface="+mj-cs"/>
              </a:rPr>
              <a:t>Harbour</a:t>
            </a:r>
            <a:r>
              <a:rPr lang="en-US" sz="3600" b="1" dirty="0">
                <a:solidFill>
                  <a:srgbClr val="004F30"/>
                </a:solidFill>
                <a:latin typeface="Helvetica" pitchFamily="34" charset="0"/>
                <a:ea typeface="+mj-ea"/>
                <a:cs typeface="+mj-cs"/>
              </a:rPr>
              <a:t> Portfolio (CB 417)</a:t>
            </a:r>
            <a:endParaRPr lang="en-US" sz="30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740686AA-154C-E292-61E1-1234E547658E}"/>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8ACAE196-0A33-3BA1-11AD-BA834E9A3563}"/>
              </a:ext>
            </a:extLst>
          </p:cNvPr>
          <p:cNvSpPr txBox="1"/>
          <p:nvPr/>
        </p:nvSpPr>
        <p:spPr>
          <a:xfrm>
            <a:off x="2743200" y="1362075"/>
            <a:ext cx="8915400" cy="4339650"/>
          </a:xfrm>
          <a:prstGeom prst="rect">
            <a:avLst/>
          </a:prstGeom>
          <a:noFill/>
        </p:spPr>
        <p:txBody>
          <a:bodyPr wrap="square">
            <a:spAutoFit/>
          </a:bodyPr>
          <a:lstStyle/>
          <a:p>
            <a:pPr marR="0" algn="just">
              <a:spcBef>
                <a:spcPts val="0"/>
              </a:spcBef>
              <a:spcAft>
                <a:spcPts val="800"/>
              </a:spcAft>
              <a:tabLst>
                <a:tab pos="0" algn="l"/>
                <a:tab pos="457200" algn="l"/>
                <a:tab pos="914400" algn="l"/>
                <a:tab pos="1371600" algn="l"/>
                <a:tab pos="5543550" algn="l"/>
                <a:tab pos="5943600" algn="l"/>
              </a:tabLst>
            </a:pPr>
            <a:r>
              <a:rPr lang="en-US" sz="2800" b="1" dirty="0">
                <a:effectLst/>
                <a:ea typeface="Times New Roman" panose="02020603050405020304" pitchFamily="18" charset="0"/>
                <a:cs typeface="Arial" panose="020B0604020202020204" pitchFamily="34" charset="0"/>
              </a:rPr>
              <a:t>Second element: </a:t>
            </a:r>
            <a:r>
              <a:rPr lang="en-US" sz="2800" b="1" dirty="0">
                <a:solidFill>
                  <a:schemeClr val="bg1">
                    <a:lumMod val="65000"/>
                  </a:schemeClr>
                </a:solidFill>
                <a:effectLst/>
                <a:ea typeface="Times New Roman" panose="02020603050405020304" pitchFamily="18" charset="0"/>
                <a:cs typeface="Arial" panose="020B0604020202020204" pitchFamily="34" charset="0"/>
              </a:rPr>
              <a:t>Either (a) the defendant intentionally targeted individuals on the basis of race, or </a:t>
            </a:r>
            <a:r>
              <a:rPr lang="en-US" sz="2800" b="1" dirty="0">
                <a:effectLst/>
                <a:ea typeface="Times New Roman" panose="02020603050405020304" pitchFamily="18" charset="0"/>
                <a:cs typeface="Arial" panose="020B0604020202020204" pitchFamily="34" charset="0"/>
              </a:rPr>
              <a:t>(b) the defendant’s practices had a disparate impact on the basis of race.”</a:t>
            </a:r>
          </a:p>
          <a:p>
            <a:pPr marR="0" algn="just">
              <a:spcBef>
                <a:spcPts val="0"/>
              </a:spcBef>
              <a:spcAft>
                <a:spcPts val="800"/>
              </a:spcAft>
              <a:tabLst>
                <a:tab pos="0" algn="l"/>
                <a:tab pos="457200" algn="l"/>
                <a:tab pos="914400" algn="l"/>
                <a:tab pos="1371600" algn="l"/>
                <a:tab pos="5543550" algn="l"/>
                <a:tab pos="5943600" algn="l"/>
              </a:tabLst>
            </a:pPr>
            <a:r>
              <a:rPr lang="en-US" sz="2400" dirty="0">
                <a:ea typeface="Times New Roman" panose="02020603050405020304" pitchFamily="18" charset="0"/>
                <a:cs typeface="Arial" panose="020B0604020202020204" pitchFamily="34" charset="0"/>
              </a:rPr>
              <a:t>(b) </a:t>
            </a:r>
            <a:r>
              <a:rPr lang="en-US" sz="2400" i="1" dirty="0">
                <a:ea typeface="Times New Roman" panose="02020603050405020304" pitchFamily="18" charset="0"/>
                <a:cs typeface="Arial" panose="020B0604020202020204" pitchFamily="34" charset="0"/>
              </a:rPr>
              <a:t>Disparate impact</a:t>
            </a:r>
          </a:p>
          <a:p>
            <a:pPr marR="0" algn="just">
              <a:spcBef>
                <a:spcPts val="0"/>
              </a:spcBef>
              <a:spcAft>
                <a:spcPts val="800"/>
              </a:spcAft>
              <a:tabLst>
                <a:tab pos="0" algn="l"/>
                <a:tab pos="457200" algn="l"/>
                <a:tab pos="914400" algn="l"/>
                <a:tab pos="1371600" algn="l"/>
                <a:tab pos="5543550" algn="l"/>
                <a:tab pos="5943600" algn="l"/>
              </a:tabLst>
            </a:pPr>
            <a:r>
              <a:rPr lang="en-US" sz="2400" dirty="0">
                <a:ea typeface="Times New Roman" panose="02020603050405020304" pitchFamily="18" charset="0"/>
                <a:cs typeface="Arial" panose="020B0604020202020204" pitchFamily="34" charset="0"/>
              </a:rPr>
              <a:t>Does the FHA prohibit “residential real-estate related” practices that have a disparate impact based on race?</a:t>
            </a:r>
          </a:p>
          <a:p>
            <a:pPr marR="0" algn="just">
              <a:spcBef>
                <a:spcPts val="0"/>
              </a:spcBef>
              <a:spcAft>
                <a:spcPts val="800"/>
              </a:spcAft>
              <a:tabLst>
                <a:tab pos="0" algn="l"/>
                <a:tab pos="457200" algn="l"/>
                <a:tab pos="914400" algn="l"/>
                <a:tab pos="1371600" algn="l"/>
                <a:tab pos="5543550" algn="l"/>
                <a:tab pos="5943600" algn="l"/>
              </a:tabLst>
            </a:pPr>
            <a:r>
              <a:rPr lang="en-US" sz="2400" dirty="0">
                <a:effectLst/>
                <a:ea typeface="Times New Roman" panose="02020603050405020304" pitchFamily="18" charset="0"/>
                <a:cs typeface="Arial" panose="020B0604020202020204" pitchFamily="34" charset="0"/>
              </a:rPr>
              <a:t>Yes: Texas Dep</a:t>
            </a:r>
            <a:r>
              <a:rPr lang="en-US" sz="2400" dirty="0">
                <a:ea typeface="Times New Roman" panose="02020603050405020304" pitchFamily="18" charset="0"/>
                <a:cs typeface="Arial" panose="020B0604020202020204" pitchFamily="34" charset="0"/>
              </a:rPr>
              <a:t>t of Housing &amp; Community Affairs v. Inclusive Communities Project, Inc. (Sup. Ct. 2015) (5-4 decision) (CB 418)</a:t>
            </a:r>
            <a:endParaRPr lang="en-US" sz="2400" dirty="0">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4663925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D2EA67-6003-7E12-77DB-88E5C4D6B919}"/>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40994B25-2F45-BE2F-89FC-076F8D0939A2}"/>
              </a:ext>
            </a:extLst>
          </p:cNvPr>
          <p:cNvSpPr txBox="1">
            <a:spLocks/>
          </p:cNvSpPr>
          <p:nvPr/>
        </p:nvSpPr>
        <p:spPr>
          <a:xfrm>
            <a:off x="2743200" y="533400"/>
            <a:ext cx="8915400" cy="685800"/>
          </a:xfrm>
          <a:prstGeom prst="rect">
            <a:avLst/>
          </a:prstGeom>
        </p:spPr>
        <p:txBody>
          <a:bodyPr>
            <a:normAutofit/>
          </a:bodyPr>
          <a:lstStyle/>
          <a:p>
            <a:pPr eaLnBrk="1" fontAlgn="auto" hangingPunct="1">
              <a:spcAft>
                <a:spcPts val="0"/>
              </a:spcAft>
              <a:defRPr/>
            </a:pPr>
            <a:r>
              <a:rPr lang="en-US" sz="3600" b="1" dirty="0">
                <a:solidFill>
                  <a:srgbClr val="004F30"/>
                </a:solidFill>
                <a:latin typeface="Helvetica" pitchFamily="34" charset="0"/>
                <a:ea typeface="+mj-ea"/>
                <a:cs typeface="+mj-cs"/>
              </a:rPr>
              <a:t>Horne v. </a:t>
            </a:r>
            <a:r>
              <a:rPr lang="en-US" sz="3600" b="1" dirty="0" err="1">
                <a:solidFill>
                  <a:srgbClr val="004F30"/>
                </a:solidFill>
                <a:latin typeface="Helvetica" pitchFamily="34" charset="0"/>
                <a:ea typeface="+mj-ea"/>
                <a:cs typeface="+mj-cs"/>
              </a:rPr>
              <a:t>Harbour</a:t>
            </a:r>
            <a:r>
              <a:rPr lang="en-US" sz="3600" b="1" dirty="0">
                <a:solidFill>
                  <a:srgbClr val="004F30"/>
                </a:solidFill>
                <a:latin typeface="Helvetica" pitchFamily="34" charset="0"/>
                <a:ea typeface="+mj-ea"/>
                <a:cs typeface="+mj-cs"/>
              </a:rPr>
              <a:t> Portfolio (CB 417)</a:t>
            </a:r>
            <a:endParaRPr lang="en-US" sz="30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F1870EB6-05A5-20B1-07D1-20752733D934}"/>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D5C030BE-081B-EFB5-48F2-F2F77D46961B}"/>
              </a:ext>
            </a:extLst>
          </p:cNvPr>
          <p:cNvSpPr txBox="1"/>
          <p:nvPr/>
        </p:nvSpPr>
        <p:spPr>
          <a:xfrm>
            <a:off x="2743200" y="1362075"/>
            <a:ext cx="8915400" cy="4031873"/>
          </a:xfrm>
          <a:prstGeom prst="rect">
            <a:avLst/>
          </a:prstGeom>
          <a:noFill/>
        </p:spPr>
        <p:txBody>
          <a:bodyPr wrap="square">
            <a:spAutoFit/>
          </a:bodyPr>
          <a:lstStyle/>
          <a:p>
            <a:pPr marR="0" algn="just">
              <a:spcBef>
                <a:spcPts val="0"/>
              </a:spcBef>
              <a:spcAft>
                <a:spcPts val="800"/>
              </a:spcAft>
              <a:tabLst>
                <a:tab pos="0" algn="l"/>
                <a:tab pos="457200" algn="l"/>
                <a:tab pos="914400" algn="l"/>
                <a:tab pos="1371600" algn="l"/>
                <a:tab pos="5543550" algn="l"/>
                <a:tab pos="5943600" algn="l"/>
              </a:tabLst>
            </a:pPr>
            <a:r>
              <a:rPr lang="en-US" sz="2800" b="1" dirty="0">
                <a:effectLst/>
                <a:ea typeface="Times New Roman" panose="02020603050405020304" pitchFamily="18" charset="0"/>
                <a:cs typeface="Arial" panose="020B0604020202020204" pitchFamily="34" charset="0"/>
              </a:rPr>
              <a:t>Second element: </a:t>
            </a:r>
            <a:r>
              <a:rPr lang="en-US" sz="2800" b="1" dirty="0">
                <a:solidFill>
                  <a:schemeClr val="bg1">
                    <a:lumMod val="65000"/>
                  </a:schemeClr>
                </a:solidFill>
                <a:effectLst/>
                <a:ea typeface="Times New Roman" panose="02020603050405020304" pitchFamily="18" charset="0"/>
                <a:cs typeface="Arial" panose="020B0604020202020204" pitchFamily="34" charset="0"/>
              </a:rPr>
              <a:t>Either (a) the defendant intentionally targeted individuals on the basis of race, or </a:t>
            </a:r>
            <a:r>
              <a:rPr lang="en-US" sz="2800" b="1" dirty="0">
                <a:effectLst/>
                <a:ea typeface="Times New Roman" panose="02020603050405020304" pitchFamily="18" charset="0"/>
                <a:cs typeface="Arial" panose="020B0604020202020204" pitchFamily="34" charset="0"/>
              </a:rPr>
              <a:t>(b) the defendant’s practices had a disparate impact on the basis of race.”</a:t>
            </a:r>
          </a:p>
          <a:p>
            <a:pPr marR="0" algn="just">
              <a:spcBef>
                <a:spcPts val="0"/>
              </a:spcBef>
              <a:spcAft>
                <a:spcPts val="800"/>
              </a:spcAft>
              <a:tabLst>
                <a:tab pos="0" algn="l"/>
                <a:tab pos="457200" algn="l"/>
                <a:tab pos="914400" algn="l"/>
                <a:tab pos="1371600" algn="l"/>
                <a:tab pos="5543550" algn="l"/>
                <a:tab pos="5943600" algn="l"/>
              </a:tabLst>
            </a:pPr>
            <a:r>
              <a:rPr lang="en-US" sz="2400" dirty="0">
                <a:ea typeface="Times New Roman" panose="02020603050405020304" pitchFamily="18" charset="0"/>
                <a:cs typeface="Arial" panose="020B0604020202020204" pitchFamily="34" charset="0"/>
              </a:rPr>
              <a:t>(b) Disparate impact</a:t>
            </a:r>
          </a:p>
          <a:p>
            <a:pPr marR="0" algn="just">
              <a:spcBef>
                <a:spcPts val="0"/>
              </a:spcBef>
              <a:spcAft>
                <a:spcPts val="800"/>
              </a:spcAft>
              <a:tabLst>
                <a:tab pos="0" algn="l"/>
                <a:tab pos="457200" algn="l"/>
                <a:tab pos="914400" algn="l"/>
                <a:tab pos="1371600" algn="l"/>
                <a:tab pos="5543550" algn="l"/>
                <a:tab pos="5943600" algn="l"/>
              </a:tabLst>
            </a:pPr>
            <a:r>
              <a:rPr lang="en-US" sz="2400" dirty="0">
                <a:ea typeface="Times New Roman" panose="02020603050405020304" pitchFamily="18" charset="0"/>
                <a:cs typeface="Arial" panose="020B0604020202020204" pitchFamily="34" charset="0"/>
              </a:rPr>
              <a:t>What language in the FHA itself supports the conclusion that the FHA prohibits “residential real-estate related” practices that have a disparate impact based on race …</a:t>
            </a:r>
            <a:endParaRPr lang="en-US" sz="2400" dirty="0">
              <a:effectLst/>
              <a:ea typeface="Times New Roman" panose="02020603050405020304" pitchFamily="18" charset="0"/>
              <a:cs typeface="Arial" panose="020B0604020202020204" pitchFamily="34" charset="0"/>
            </a:endParaRPr>
          </a:p>
          <a:p>
            <a:pPr marL="0" marR="0" algn="just">
              <a:spcBef>
                <a:spcPts val="0"/>
              </a:spcBef>
              <a:spcAft>
                <a:spcPts val="800"/>
              </a:spcAft>
              <a:tabLst>
                <a:tab pos="0" algn="l"/>
                <a:tab pos="457200" algn="l"/>
                <a:tab pos="914400" algn="l"/>
                <a:tab pos="1371600" algn="l"/>
                <a:tab pos="5543550" algn="l"/>
                <a:tab pos="5943600" algn="l"/>
              </a:tabLst>
            </a:pPr>
            <a:endParaRPr lang="en-US" sz="2800" dirty="0">
              <a:solidFill>
                <a:srgbClr val="FF0000"/>
              </a:solidFill>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0876905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D5A33B-6D15-C243-1DD1-B9C42ED2AB2B}"/>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49C4B5FB-4398-E766-514E-EA0DF214702E}"/>
              </a:ext>
            </a:extLst>
          </p:cNvPr>
          <p:cNvSpPr txBox="1">
            <a:spLocks/>
          </p:cNvSpPr>
          <p:nvPr/>
        </p:nvSpPr>
        <p:spPr>
          <a:xfrm>
            <a:off x="2743200" y="533400"/>
            <a:ext cx="8915400" cy="685800"/>
          </a:xfrm>
          <a:prstGeom prst="rect">
            <a:avLst/>
          </a:prstGeom>
        </p:spPr>
        <p:txBody>
          <a:bodyPr>
            <a:normAutofit/>
          </a:bodyPr>
          <a:lstStyle/>
          <a:p>
            <a:pPr eaLnBrk="1" fontAlgn="auto" hangingPunct="1">
              <a:spcAft>
                <a:spcPts val="0"/>
              </a:spcAft>
              <a:defRPr/>
            </a:pPr>
            <a:r>
              <a:rPr lang="en-US" sz="3600" b="1" dirty="0">
                <a:solidFill>
                  <a:srgbClr val="004F30"/>
                </a:solidFill>
                <a:latin typeface="Helvetica" pitchFamily="34" charset="0"/>
                <a:ea typeface="+mj-ea"/>
                <a:cs typeface="+mj-cs"/>
              </a:rPr>
              <a:t>Horne v. </a:t>
            </a:r>
            <a:r>
              <a:rPr lang="en-US" sz="3600" b="1" dirty="0" err="1">
                <a:solidFill>
                  <a:srgbClr val="004F30"/>
                </a:solidFill>
                <a:latin typeface="Helvetica" pitchFamily="34" charset="0"/>
                <a:ea typeface="+mj-ea"/>
                <a:cs typeface="+mj-cs"/>
              </a:rPr>
              <a:t>Harbour</a:t>
            </a:r>
            <a:r>
              <a:rPr lang="en-US" sz="3600" b="1" dirty="0">
                <a:solidFill>
                  <a:srgbClr val="004F30"/>
                </a:solidFill>
                <a:latin typeface="Helvetica" pitchFamily="34" charset="0"/>
                <a:ea typeface="+mj-ea"/>
                <a:cs typeface="+mj-cs"/>
              </a:rPr>
              <a:t> Portfolio (CB 417)</a:t>
            </a:r>
            <a:endParaRPr lang="en-US" sz="30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935DA785-DEE7-B371-03C8-D567335F8A11}"/>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FCE75690-EE87-9C9D-0784-19EB1A0A9B67}"/>
              </a:ext>
            </a:extLst>
          </p:cNvPr>
          <p:cNvSpPr txBox="1"/>
          <p:nvPr/>
        </p:nvSpPr>
        <p:spPr>
          <a:xfrm>
            <a:off x="2743200" y="1362075"/>
            <a:ext cx="9144000" cy="6093976"/>
          </a:xfrm>
          <a:prstGeom prst="rect">
            <a:avLst/>
          </a:prstGeom>
          <a:noFill/>
        </p:spPr>
        <p:txBody>
          <a:bodyPr wrap="square">
            <a:spAutoFit/>
          </a:bodyPr>
          <a:lstStyle/>
          <a:p>
            <a:pPr marR="0" algn="just">
              <a:spcBef>
                <a:spcPts val="0"/>
              </a:spcBef>
              <a:spcAft>
                <a:spcPts val="800"/>
              </a:spcAft>
              <a:tabLst>
                <a:tab pos="0" algn="l"/>
                <a:tab pos="457200" algn="l"/>
                <a:tab pos="914400" algn="l"/>
                <a:tab pos="1371600" algn="l"/>
                <a:tab pos="5543550" algn="l"/>
                <a:tab pos="5943600" algn="l"/>
              </a:tabLst>
            </a:pPr>
            <a:r>
              <a:rPr lang="en-US" sz="2400" dirty="0">
                <a:ea typeface="Times New Roman" panose="02020603050405020304" pitchFamily="18" charset="0"/>
                <a:cs typeface="Arial" panose="020B0604020202020204" pitchFamily="34" charset="0"/>
              </a:rPr>
              <a:t>The CB does not include excerpts from </a:t>
            </a:r>
            <a:r>
              <a:rPr lang="en-US" sz="2400" i="1" dirty="0">
                <a:ea typeface="Times New Roman" panose="02020603050405020304" pitchFamily="18" charset="0"/>
                <a:cs typeface="Arial" panose="020B0604020202020204" pitchFamily="34" charset="0"/>
              </a:rPr>
              <a:t>Inclusive Communities Project</a:t>
            </a:r>
            <a:r>
              <a:rPr lang="en-US" sz="2400" dirty="0">
                <a:ea typeface="Times New Roman" panose="02020603050405020304" pitchFamily="18" charset="0"/>
                <a:cs typeface="Arial" panose="020B0604020202020204" pitchFamily="34" charset="0"/>
              </a:rPr>
              <a:t>. But the Supreme Court reasoned that:</a:t>
            </a:r>
          </a:p>
          <a:p>
            <a:pPr marL="285750" indent="-285750" algn="just">
              <a:spcBef>
                <a:spcPts val="0"/>
              </a:spcBef>
              <a:spcAft>
                <a:spcPts val="400"/>
              </a:spcAft>
              <a:buFont typeface="Arial" panose="020B0604020202020204" pitchFamily="34" charset="0"/>
              <a:buChar char="•"/>
              <a:tabLst>
                <a:tab pos="0" algn="l"/>
                <a:tab pos="457200" algn="l"/>
                <a:tab pos="914400" algn="l"/>
                <a:tab pos="1371600" algn="l"/>
                <a:tab pos="5543550" algn="l"/>
                <a:tab pos="5943600" algn="l"/>
              </a:tabLst>
            </a:pPr>
            <a:r>
              <a:rPr lang="en-US" sz="2200" dirty="0"/>
              <a:t>The results-oriented phrase “otherwise make unavailable” refers to the consequences of an action rather than the actor’s intent.</a:t>
            </a:r>
          </a:p>
          <a:p>
            <a:pPr marL="285750" lvl="1">
              <a:spcAft>
                <a:spcPts val="400"/>
              </a:spcAft>
            </a:pPr>
            <a:r>
              <a:rPr lang="en-US" sz="2200" dirty="0"/>
              <a:t>§ 3604(a): unlawful “[t]o refuse to sell or rent after the making of a bona fide offer, or to refuse to negotiate for the sale or rental of, </a:t>
            </a:r>
            <a:r>
              <a:rPr lang="en-US" sz="2200" i="1" dirty="0"/>
              <a:t>or otherwise make unavailable </a:t>
            </a:r>
            <a:r>
              <a:rPr lang="en-US" sz="2200" dirty="0"/>
              <a:t>or deny, a dwelling to any person because of race, color, religion, sex, familial status, or national origin.”</a:t>
            </a:r>
            <a:br>
              <a:rPr lang="en-US" sz="2200" dirty="0"/>
            </a:br>
            <a:r>
              <a:rPr lang="en-US" sz="2200" dirty="0"/>
              <a:t> </a:t>
            </a:r>
          </a:p>
          <a:p>
            <a:pPr marL="285750" indent="-285750">
              <a:spcAft>
                <a:spcPts val="400"/>
              </a:spcAft>
              <a:buFont typeface="Arial" panose="020B0604020202020204" pitchFamily="34" charset="0"/>
              <a:buChar char="•"/>
            </a:pPr>
            <a:r>
              <a:rPr lang="en-US" sz="2200" dirty="0"/>
              <a:t>Two antidiscrimination statutes that preceded the FHA are relevant to its interpretation. Both §703(a)(2) of Title VII of the Civil Rights Act of 1964 and §4(a)(2) of the Age Discrimination in Employment Act of 1967 (ADEA) authorize disparate-impact claims.</a:t>
            </a:r>
          </a:p>
          <a:p>
            <a:pPr algn="just">
              <a:spcBef>
                <a:spcPts val="0"/>
              </a:spcBef>
              <a:spcAft>
                <a:spcPts val="800"/>
              </a:spcAft>
              <a:tabLst>
                <a:tab pos="0" algn="l"/>
                <a:tab pos="457200" algn="l"/>
                <a:tab pos="914400" algn="l"/>
                <a:tab pos="1371600" algn="l"/>
                <a:tab pos="5543550" algn="l"/>
                <a:tab pos="5943600" algn="l"/>
              </a:tabLst>
            </a:pPr>
            <a:endParaRPr lang="en-US" dirty="0"/>
          </a:p>
          <a:p>
            <a:pPr marR="0" algn="just">
              <a:spcBef>
                <a:spcPts val="0"/>
              </a:spcBef>
              <a:spcAft>
                <a:spcPts val="800"/>
              </a:spcAft>
              <a:tabLst>
                <a:tab pos="0" algn="l"/>
                <a:tab pos="457200" algn="l"/>
                <a:tab pos="914400" algn="l"/>
                <a:tab pos="1371600" algn="l"/>
                <a:tab pos="5543550" algn="l"/>
                <a:tab pos="5943600" algn="l"/>
              </a:tabLst>
            </a:pPr>
            <a:r>
              <a:rPr lang="en-US" sz="2400" dirty="0">
                <a:ea typeface="Times New Roman" panose="02020603050405020304" pitchFamily="18" charset="0"/>
                <a:cs typeface="Arial" panose="020B0604020202020204" pitchFamily="34" charset="0"/>
              </a:rPr>
              <a:t> </a:t>
            </a:r>
            <a:endParaRPr lang="en-US" sz="2400" dirty="0">
              <a:effectLst/>
              <a:ea typeface="Times New Roman" panose="02020603050405020304" pitchFamily="18" charset="0"/>
              <a:cs typeface="Arial" panose="020B0604020202020204" pitchFamily="34" charset="0"/>
            </a:endParaRPr>
          </a:p>
          <a:p>
            <a:pPr marL="0" marR="0" algn="just">
              <a:spcBef>
                <a:spcPts val="0"/>
              </a:spcBef>
              <a:spcAft>
                <a:spcPts val="800"/>
              </a:spcAft>
              <a:tabLst>
                <a:tab pos="0" algn="l"/>
                <a:tab pos="457200" algn="l"/>
                <a:tab pos="914400" algn="l"/>
                <a:tab pos="1371600" algn="l"/>
                <a:tab pos="5543550" algn="l"/>
                <a:tab pos="5943600" algn="l"/>
              </a:tabLst>
            </a:pPr>
            <a:endParaRPr lang="en-US" sz="2800" dirty="0">
              <a:solidFill>
                <a:srgbClr val="FF0000"/>
              </a:solidFill>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6919304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331F3F-19A0-356A-1F89-E1DB98227E01}"/>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7CD7C87B-F6EF-83F9-8BCF-384BFA510AB1}"/>
              </a:ext>
            </a:extLst>
          </p:cNvPr>
          <p:cNvSpPr txBox="1">
            <a:spLocks/>
          </p:cNvSpPr>
          <p:nvPr/>
        </p:nvSpPr>
        <p:spPr>
          <a:xfrm>
            <a:off x="2743200" y="533400"/>
            <a:ext cx="8915400" cy="685800"/>
          </a:xfrm>
          <a:prstGeom prst="rect">
            <a:avLst/>
          </a:prstGeom>
        </p:spPr>
        <p:txBody>
          <a:bodyPr>
            <a:normAutofit/>
          </a:bodyPr>
          <a:lstStyle/>
          <a:p>
            <a:pPr eaLnBrk="1" fontAlgn="auto" hangingPunct="1">
              <a:spcAft>
                <a:spcPts val="0"/>
              </a:spcAft>
              <a:defRPr/>
            </a:pPr>
            <a:r>
              <a:rPr lang="en-US" sz="3600" b="1" dirty="0">
                <a:solidFill>
                  <a:srgbClr val="004F30"/>
                </a:solidFill>
                <a:latin typeface="Helvetica" pitchFamily="34" charset="0"/>
                <a:ea typeface="+mj-ea"/>
                <a:cs typeface="+mj-cs"/>
              </a:rPr>
              <a:t>Horne v. </a:t>
            </a:r>
            <a:r>
              <a:rPr lang="en-US" sz="3600" b="1" dirty="0" err="1">
                <a:solidFill>
                  <a:srgbClr val="004F30"/>
                </a:solidFill>
                <a:latin typeface="Helvetica" pitchFamily="34" charset="0"/>
                <a:ea typeface="+mj-ea"/>
                <a:cs typeface="+mj-cs"/>
              </a:rPr>
              <a:t>Harbour</a:t>
            </a:r>
            <a:r>
              <a:rPr lang="en-US" sz="3600" b="1" dirty="0">
                <a:solidFill>
                  <a:srgbClr val="004F30"/>
                </a:solidFill>
                <a:latin typeface="Helvetica" pitchFamily="34" charset="0"/>
                <a:ea typeface="+mj-ea"/>
                <a:cs typeface="+mj-cs"/>
              </a:rPr>
              <a:t> Portfolio (CB 417)</a:t>
            </a:r>
            <a:endParaRPr lang="en-US" sz="30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A7D06BF0-AC7E-55C4-0C93-696B4B1B1336}"/>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005D460D-52BB-9C06-76BF-F3BBD79BB9B2}"/>
              </a:ext>
            </a:extLst>
          </p:cNvPr>
          <p:cNvSpPr txBox="1"/>
          <p:nvPr/>
        </p:nvSpPr>
        <p:spPr>
          <a:xfrm>
            <a:off x="2743200" y="1362075"/>
            <a:ext cx="9144000" cy="5627181"/>
          </a:xfrm>
          <a:prstGeom prst="rect">
            <a:avLst/>
          </a:prstGeom>
          <a:noFill/>
        </p:spPr>
        <p:txBody>
          <a:bodyPr wrap="square">
            <a:spAutoFit/>
          </a:bodyPr>
          <a:lstStyle/>
          <a:p>
            <a:pPr marR="0" algn="just">
              <a:spcBef>
                <a:spcPts val="0"/>
              </a:spcBef>
              <a:spcAft>
                <a:spcPts val="800"/>
              </a:spcAft>
              <a:tabLst>
                <a:tab pos="0" algn="l"/>
                <a:tab pos="457200" algn="l"/>
                <a:tab pos="914400" algn="l"/>
                <a:tab pos="1371600" algn="l"/>
                <a:tab pos="5543550" algn="l"/>
                <a:tab pos="5943600" algn="l"/>
              </a:tabLst>
            </a:pPr>
            <a:r>
              <a:rPr lang="en-US" sz="2800" b="1" dirty="0">
                <a:solidFill>
                  <a:srgbClr val="FF0000"/>
                </a:solidFill>
                <a:ea typeface="Times New Roman" panose="02020603050405020304" pitchFamily="18" charset="0"/>
                <a:cs typeface="Arial" panose="020B0604020202020204" pitchFamily="34" charset="0"/>
              </a:rPr>
              <a:t>Optional</a:t>
            </a:r>
            <a:r>
              <a:rPr lang="en-US" sz="2800" dirty="0">
                <a:ea typeface="Times New Roman" panose="02020603050405020304" pitchFamily="18" charset="0"/>
                <a:cs typeface="Arial" panose="020B0604020202020204" pitchFamily="34" charset="0"/>
              </a:rPr>
              <a:t>: The Future of Disparate Impact</a:t>
            </a:r>
            <a:endParaRPr lang="en-US" sz="2800" dirty="0"/>
          </a:p>
          <a:p>
            <a:pPr algn="just">
              <a:spcBef>
                <a:spcPts val="0"/>
              </a:spcBef>
              <a:spcAft>
                <a:spcPts val="800"/>
              </a:spcAft>
              <a:tabLst>
                <a:tab pos="0" algn="l"/>
                <a:tab pos="457200" algn="l"/>
                <a:tab pos="914400" algn="l"/>
                <a:tab pos="1371600" algn="l"/>
                <a:tab pos="5543550" algn="l"/>
                <a:tab pos="5943600" algn="l"/>
              </a:tabLst>
            </a:pPr>
            <a:r>
              <a:rPr lang="en-US" sz="2300" dirty="0"/>
              <a:t>On April 23, 2025, President Trump issued </a:t>
            </a:r>
            <a:r>
              <a:rPr lang="en-US" sz="2300" dirty="0">
                <a:hlinkClick r:id="rId3"/>
              </a:rPr>
              <a:t>Executive Order 14281</a:t>
            </a:r>
            <a:r>
              <a:rPr lang="en-US" sz="2300" dirty="0"/>
              <a:t>, “Restoring Equality of Opportunity and Meritocracy,” 90 FR 17537, stating that “[i]t is the policy of the United States to eliminate the use of disparate-impact liability in all contexts to the maximum degree possible.” Among other things, it commits federal agencies to oppose any interpretation of federal statutes to provide liability based on disparate impact, mentioning the FHA among other statutes. For analyses, see Ralph Richard Banks, </a:t>
            </a:r>
            <a:r>
              <a:rPr lang="en-US" sz="2300" dirty="0">
                <a:hlinkClick r:id="rId4"/>
              </a:rPr>
              <a:t>Reassessing disparate Impact</a:t>
            </a:r>
            <a:r>
              <a:rPr lang="en-US" sz="2300" dirty="0"/>
              <a:t>, SLS Blogs, July 28, 2025; Heather MacDonald, </a:t>
            </a:r>
            <a:r>
              <a:rPr lang="en-US" sz="2300" dirty="0">
                <a:hlinkClick r:id="rId5"/>
              </a:rPr>
              <a:t>Trump Takes His Biggest Step Yet Toward Restoring Meritocracy</a:t>
            </a:r>
            <a:r>
              <a:rPr lang="en-US" sz="2300" dirty="0"/>
              <a:t>, City Journal, April 24, 2025.</a:t>
            </a:r>
          </a:p>
          <a:p>
            <a:pPr marR="0" algn="just">
              <a:spcBef>
                <a:spcPts val="0"/>
              </a:spcBef>
              <a:spcAft>
                <a:spcPts val="800"/>
              </a:spcAft>
              <a:tabLst>
                <a:tab pos="0" algn="l"/>
                <a:tab pos="457200" algn="l"/>
                <a:tab pos="914400" algn="l"/>
                <a:tab pos="1371600" algn="l"/>
                <a:tab pos="5543550" algn="l"/>
                <a:tab pos="5943600" algn="l"/>
              </a:tabLst>
            </a:pPr>
            <a:r>
              <a:rPr lang="en-US" sz="2400" dirty="0">
                <a:ea typeface="Times New Roman" panose="02020603050405020304" pitchFamily="18" charset="0"/>
                <a:cs typeface="Arial" panose="020B0604020202020204" pitchFamily="34" charset="0"/>
              </a:rPr>
              <a:t> </a:t>
            </a:r>
            <a:endParaRPr lang="en-US" sz="2400" dirty="0">
              <a:effectLst/>
              <a:ea typeface="Times New Roman" panose="02020603050405020304" pitchFamily="18" charset="0"/>
              <a:cs typeface="Arial" panose="020B0604020202020204" pitchFamily="34" charset="0"/>
            </a:endParaRPr>
          </a:p>
          <a:p>
            <a:pPr marL="0" marR="0" algn="just">
              <a:spcBef>
                <a:spcPts val="0"/>
              </a:spcBef>
              <a:spcAft>
                <a:spcPts val="800"/>
              </a:spcAft>
              <a:tabLst>
                <a:tab pos="0" algn="l"/>
                <a:tab pos="457200" algn="l"/>
                <a:tab pos="914400" algn="l"/>
                <a:tab pos="1371600" algn="l"/>
                <a:tab pos="5543550" algn="l"/>
                <a:tab pos="5943600" algn="l"/>
              </a:tabLst>
            </a:pPr>
            <a:endParaRPr lang="en-US" sz="2800" dirty="0">
              <a:solidFill>
                <a:srgbClr val="FF0000"/>
              </a:solidFill>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081049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88692B0B-0A47-4D83-8C64-BE9482CD1138}"/>
              </a:ext>
            </a:extLst>
          </p:cNvPr>
          <p:cNvSpPr txBox="1">
            <a:spLocks/>
          </p:cNvSpPr>
          <p:nvPr/>
        </p:nvSpPr>
        <p:spPr>
          <a:xfrm>
            <a:off x="2743200" y="533400"/>
            <a:ext cx="8915400" cy="685800"/>
          </a:xfrm>
          <a:prstGeom prst="rect">
            <a:avLst/>
          </a:prstGeom>
        </p:spPr>
        <p:txBody>
          <a:bodyPr>
            <a:normAutofit/>
          </a:bodyPr>
          <a:lstStyle/>
          <a:p>
            <a:pPr eaLnBrk="1" fontAlgn="auto" hangingPunct="1">
              <a:spcAft>
                <a:spcPts val="0"/>
              </a:spcAft>
              <a:defRPr/>
            </a:pPr>
            <a:r>
              <a:rPr lang="en-US" sz="3600" b="1" dirty="0">
                <a:solidFill>
                  <a:srgbClr val="F47321"/>
                </a:solidFill>
                <a:latin typeface="Helvetica" pitchFamily="34" charset="0"/>
                <a:ea typeface="+mj-ea"/>
                <a:cs typeface="+mj-cs"/>
              </a:rPr>
              <a:t>Why Cover the FHA and § 1982?</a:t>
            </a:r>
            <a:endParaRPr lang="en-US" sz="3000" dirty="0">
              <a:solidFill>
                <a:schemeClr val="tx1">
                  <a:lumMod val="50000"/>
                  <a:lumOff val="50000"/>
                </a:schemeClr>
              </a:solidFill>
              <a:latin typeface="Helvetica" pitchFamily="34" charset="0"/>
              <a:ea typeface="+mj-ea"/>
              <a:cs typeface="+mj-cs"/>
            </a:endParaRPr>
          </a:p>
        </p:txBody>
      </p:sp>
      <p:sp>
        <p:nvSpPr>
          <p:cNvPr id="2" name="Title 1">
            <a:extLst>
              <a:ext uri="{FF2B5EF4-FFF2-40B4-BE49-F238E27FC236}">
                <a16:creationId xmlns:a16="http://schemas.microsoft.com/office/drawing/2014/main" id="{121F70C0-6A0F-44D9-9905-D9B9FC2E544F}"/>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C3729CC0-DF90-47F6-BA98-980D7DD6B76F}"/>
              </a:ext>
            </a:extLst>
          </p:cNvPr>
          <p:cNvSpPr txBox="1"/>
          <p:nvPr/>
        </p:nvSpPr>
        <p:spPr>
          <a:xfrm>
            <a:off x="2743200" y="1362075"/>
            <a:ext cx="8915400" cy="5037276"/>
          </a:xfrm>
          <a:prstGeom prst="rect">
            <a:avLst/>
          </a:prstGeom>
          <a:noFill/>
        </p:spPr>
        <p:txBody>
          <a:bodyPr wrap="square">
            <a:spAutoFit/>
          </a:bodyPr>
          <a:lstStyle/>
          <a:p>
            <a:pPr marL="457200" marR="0"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800" dirty="0">
                <a:effectLst/>
                <a:ea typeface="Times New Roman" panose="02020603050405020304" pitchFamily="18" charset="0"/>
                <a:cs typeface="Arial" panose="020B0604020202020204" pitchFamily="34" charset="0"/>
              </a:rPr>
              <a:t>They are important statutes for real estate-related transactions.</a:t>
            </a:r>
          </a:p>
          <a:p>
            <a:pPr marL="457200" marR="0"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800" dirty="0">
                <a:effectLst/>
                <a:ea typeface="Times New Roman" panose="02020603050405020304" pitchFamily="18" charset="0"/>
                <a:cs typeface="Arial" panose="020B0604020202020204" pitchFamily="34" charset="0"/>
              </a:rPr>
              <a:t>The cases provide insight into how </a:t>
            </a:r>
            <a:r>
              <a:rPr lang="en-US" sz="2800" dirty="0">
                <a:ea typeface="Times New Roman" panose="02020603050405020304" pitchFamily="18" charset="0"/>
                <a:cs typeface="Arial" panose="020B0604020202020204" pitchFamily="34" charset="0"/>
              </a:rPr>
              <a:t>courts interpret statutes, sometimes creating causes of action that are based on the language of the statute, but have elements in a way similar to common law doctrines.</a:t>
            </a:r>
          </a:p>
          <a:p>
            <a:pPr marL="457200" marR="0"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800" dirty="0">
                <a:effectLst/>
                <a:ea typeface="Times New Roman" panose="02020603050405020304" pitchFamily="18" charset="0"/>
                <a:cs typeface="Arial" panose="020B0604020202020204" pitchFamily="34" charset="0"/>
              </a:rPr>
              <a:t>The problems at CB 295 Note 7 show the complexity of statutory interpretation</a:t>
            </a:r>
            <a:r>
              <a:rPr lang="en-US" sz="2800" dirty="0">
                <a:ea typeface="Times New Roman" panose="02020603050405020304" pitchFamily="18" charset="0"/>
                <a:cs typeface="Arial" panose="020B0604020202020204" pitchFamily="34" charset="0"/>
              </a:rPr>
              <a:t>, including how courts strive to interpret statutes in accordance with their view of the purposes of the statutes as well as the language of the statutes.</a:t>
            </a:r>
            <a:endParaRPr lang="en-US" sz="2800" dirty="0">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1487423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027560-A2D3-BDDD-E088-22F22D61F056}"/>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16F2847E-5565-9637-4C81-73FAD1187347}"/>
              </a:ext>
            </a:extLst>
          </p:cNvPr>
          <p:cNvSpPr txBox="1">
            <a:spLocks/>
          </p:cNvSpPr>
          <p:nvPr/>
        </p:nvSpPr>
        <p:spPr>
          <a:xfrm>
            <a:off x="2743200" y="533400"/>
            <a:ext cx="8915400" cy="685800"/>
          </a:xfrm>
          <a:prstGeom prst="rect">
            <a:avLst/>
          </a:prstGeom>
        </p:spPr>
        <p:txBody>
          <a:bodyPr>
            <a:normAutofit/>
          </a:bodyPr>
          <a:lstStyle/>
          <a:p>
            <a:pPr eaLnBrk="1" fontAlgn="auto" hangingPunct="1">
              <a:spcAft>
                <a:spcPts val="0"/>
              </a:spcAft>
              <a:defRPr/>
            </a:pPr>
            <a:r>
              <a:rPr lang="en-US" sz="3600" b="1" dirty="0">
                <a:solidFill>
                  <a:srgbClr val="004F30"/>
                </a:solidFill>
                <a:latin typeface="Helvetica" pitchFamily="34" charset="0"/>
                <a:ea typeface="+mj-ea"/>
                <a:cs typeface="+mj-cs"/>
              </a:rPr>
              <a:t>Horne v. </a:t>
            </a:r>
            <a:r>
              <a:rPr lang="en-US" sz="3600" b="1" dirty="0" err="1">
                <a:solidFill>
                  <a:srgbClr val="004F30"/>
                </a:solidFill>
                <a:latin typeface="Helvetica" pitchFamily="34" charset="0"/>
                <a:ea typeface="+mj-ea"/>
                <a:cs typeface="+mj-cs"/>
              </a:rPr>
              <a:t>Harbour</a:t>
            </a:r>
            <a:r>
              <a:rPr lang="en-US" sz="3600" b="1" dirty="0">
                <a:solidFill>
                  <a:srgbClr val="004F30"/>
                </a:solidFill>
                <a:latin typeface="Helvetica" pitchFamily="34" charset="0"/>
                <a:ea typeface="+mj-ea"/>
                <a:cs typeface="+mj-cs"/>
              </a:rPr>
              <a:t> Portfolio (CB 417)</a:t>
            </a:r>
            <a:endParaRPr lang="en-US" sz="30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FB2DD709-2722-4ACB-AFED-F0A63AF1B948}"/>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D8658398-E536-3075-2BB7-3C654727CC55}"/>
              </a:ext>
            </a:extLst>
          </p:cNvPr>
          <p:cNvSpPr txBox="1"/>
          <p:nvPr/>
        </p:nvSpPr>
        <p:spPr>
          <a:xfrm>
            <a:off x="2743200" y="1362075"/>
            <a:ext cx="8915400" cy="5262979"/>
          </a:xfrm>
          <a:prstGeom prst="rect">
            <a:avLst/>
          </a:prstGeom>
          <a:noFill/>
        </p:spPr>
        <p:txBody>
          <a:bodyPr wrap="square">
            <a:spAutoFit/>
          </a:bodyPr>
          <a:lstStyle/>
          <a:p>
            <a:pPr marR="0" algn="just">
              <a:spcBef>
                <a:spcPts val="0"/>
              </a:spcBef>
              <a:spcAft>
                <a:spcPts val="800"/>
              </a:spcAft>
              <a:tabLst>
                <a:tab pos="0" algn="l"/>
                <a:tab pos="457200" algn="l"/>
                <a:tab pos="914400" algn="l"/>
                <a:tab pos="1371600" algn="l"/>
                <a:tab pos="5543550" algn="l"/>
                <a:tab pos="5943600" algn="l"/>
              </a:tabLst>
            </a:pPr>
            <a:r>
              <a:rPr lang="en-US" sz="2800" b="1" dirty="0">
                <a:effectLst/>
                <a:ea typeface="Times New Roman" panose="02020603050405020304" pitchFamily="18" charset="0"/>
                <a:cs typeface="Arial" panose="020B0604020202020204" pitchFamily="34" charset="0"/>
              </a:rPr>
              <a:t>Elements of a disparate impact claim under the FHA (CB 418).</a:t>
            </a:r>
          </a:p>
          <a:p>
            <a:pPr marL="457200" marR="0" indent="-457200" algn="just">
              <a:spcBef>
                <a:spcPts val="0"/>
              </a:spcBef>
              <a:spcAft>
                <a:spcPts val="800"/>
              </a:spcAft>
              <a:buAutoNum type="arabicParenBoth"/>
              <a:tabLst>
                <a:tab pos="0" algn="l"/>
                <a:tab pos="457200" algn="l"/>
                <a:tab pos="914400" algn="l"/>
                <a:tab pos="1371600" algn="l"/>
                <a:tab pos="5543550" algn="l"/>
                <a:tab pos="5943600" algn="l"/>
              </a:tabLst>
            </a:pPr>
            <a:r>
              <a:rPr lang="en-US" sz="2400" dirty="0">
                <a:ea typeface="Times New Roman" panose="02020603050405020304" pitchFamily="18" charset="0"/>
                <a:cs typeface="Arial" panose="020B0604020202020204" pitchFamily="34" charset="0"/>
              </a:rPr>
              <a:t>Statistically imbalanced lending patterns that adverse affect a minority group</a:t>
            </a:r>
          </a:p>
          <a:p>
            <a:pPr marL="457200" marR="0" indent="-457200" algn="just">
              <a:spcBef>
                <a:spcPts val="0"/>
              </a:spcBef>
              <a:spcAft>
                <a:spcPts val="800"/>
              </a:spcAft>
              <a:buAutoNum type="arabicParenBoth"/>
              <a:tabLst>
                <a:tab pos="0" algn="l"/>
                <a:tab pos="457200" algn="l"/>
                <a:tab pos="914400" algn="l"/>
                <a:tab pos="1371600" algn="l"/>
                <a:tab pos="5543550" algn="l"/>
                <a:tab pos="5943600" algn="l"/>
              </a:tabLst>
            </a:pPr>
            <a:r>
              <a:rPr lang="en-US" sz="2400" dirty="0">
                <a:effectLst/>
                <a:ea typeface="Times New Roman" panose="02020603050405020304" pitchFamily="18" charset="0"/>
                <a:cs typeface="Arial" panose="020B0604020202020204" pitchFamily="34" charset="0"/>
              </a:rPr>
              <a:t>Identification of a policy </a:t>
            </a:r>
            <a:r>
              <a:rPr lang="en-US" sz="2400" dirty="0">
                <a:ea typeface="Times New Roman" panose="02020603050405020304" pitchFamily="18" charset="0"/>
                <a:cs typeface="Arial" panose="020B0604020202020204" pitchFamily="34" charset="0"/>
              </a:rPr>
              <a:t>adopted by the defendant </a:t>
            </a:r>
            <a:r>
              <a:rPr lang="en-US" sz="2400" dirty="0">
                <a:effectLst/>
                <a:ea typeface="Times New Roman" panose="02020603050405020304" pitchFamily="18" charset="0"/>
                <a:cs typeface="Arial" panose="020B0604020202020204" pitchFamily="34" charset="0"/>
              </a:rPr>
              <a:t>that is</a:t>
            </a:r>
          </a:p>
          <a:p>
            <a:pPr marL="914400" lvl="1" indent="-457200" algn="just">
              <a:spcBef>
                <a:spcPts val="0"/>
              </a:spcBef>
              <a:spcAft>
                <a:spcPts val="800"/>
              </a:spcAft>
              <a:buFont typeface="+mj-lt"/>
              <a:buAutoNum type="alphaLcParenR"/>
              <a:tabLst>
                <a:tab pos="0" algn="l"/>
                <a:tab pos="457200" algn="l"/>
                <a:tab pos="914400" algn="l"/>
                <a:tab pos="1371600" algn="l"/>
                <a:tab pos="5543550" algn="l"/>
                <a:tab pos="5943600" algn="l"/>
              </a:tabLst>
            </a:pPr>
            <a:r>
              <a:rPr lang="en-US" sz="2400" dirty="0">
                <a:effectLst/>
                <a:ea typeface="Times New Roman" panose="02020603050405020304" pitchFamily="18" charset="0"/>
                <a:cs typeface="Arial" panose="020B0604020202020204" pitchFamily="34" charset="0"/>
              </a:rPr>
              <a:t>Facially neutral as to race; and</a:t>
            </a:r>
            <a:endParaRPr lang="en-US" sz="2400" dirty="0">
              <a:ea typeface="Times New Roman" panose="02020603050405020304" pitchFamily="18" charset="0"/>
              <a:cs typeface="Arial" panose="020B0604020202020204" pitchFamily="34" charset="0"/>
            </a:endParaRPr>
          </a:p>
          <a:p>
            <a:pPr marL="914400" lvl="1" indent="-457200" algn="just">
              <a:spcBef>
                <a:spcPts val="0"/>
              </a:spcBef>
              <a:spcAft>
                <a:spcPts val="800"/>
              </a:spcAft>
              <a:buFont typeface="+mj-lt"/>
              <a:buAutoNum type="alphaLcParenR"/>
              <a:tabLst>
                <a:tab pos="0" algn="l"/>
                <a:tab pos="457200" algn="l"/>
                <a:tab pos="914400" algn="l"/>
                <a:tab pos="1371600" algn="l"/>
                <a:tab pos="5543550" algn="l"/>
                <a:tab pos="5943600" algn="l"/>
              </a:tabLst>
            </a:pPr>
            <a:r>
              <a:rPr lang="en-US" sz="2400" dirty="0">
                <a:effectLst/>
                <a:ea typeface="Times New Roman" panose="02020603050405020304" pitchFamily="18" charset="0"/>
                <a:cs typeface="Arial" panose="020B0604020202020204" pitchFamily="34" charset="0"/>
              </a:rPr>
              <a:t>Artificial, arbitrary, and unnecessary</a:t>
            </a:r>
          </a:p>
          <a:p>
            <a:pPr marL="457200" indent="-457200" algn="just">
              <a:spcBef>
                <a:spcPts val="0"/>
              </a:spcBef>
              <a:spcAft>
                <a:spcPts val="800"/>
              </a:spcAft>
              <a:buAutoNum type="arabicParenBoth"/>
              <a:tabLst>
                <a:tab pos="0" algn="l"/>
                <a:tab pos="457200" algn="l"/>
                <a:tab pos="914400" algn="l"/>
                <a:tab pos="1371600" algn="l"/>
                <a:tab pos="5543550" algn="l"/>
                <a:tab pos="5943600" algn="l"/>
              </a:tabLst>
            </a:pPr>
            <a:r>
              <a:rPr lang="en-US" sz="2400" dirty="0">
                <a:effectLst/>
                <a:ea typeface="Times New Roman" panose="02020603050405020304" pitchFamily="18" charset="0"/>
                <a:cs typeface="Arial" panose="020B0604020202020204" pitchFamily="34" charset="0"/>
              </a:rPr>
              <a:t>The policy was a substantial cause of the statistically imbalanced lending patterns that adversely affected a minority group.</a:t>
            </a:r>
          </a:p>
          <a:p>
            <a:pPr algn="just">
              <a:spcBef>
                <a:spcPts val="0"/>
              </a:spcBef>
              <a:spcAft>
                <a:spcPts val="800"/>
              </a:spcAft>
              <a:tabLst>
                <a:tab pos="0" algn="l"/>
                <a:tab pos="457200" algn="l"/>
                <a:tab pos="914400" algn="l"/>
                <a:tab pos="1371600" algn="l"/>
                <a:tab pos="5543550" algn="l"/>
                <a:tab pos="5943600" algn="l"/>
              </a:tabLst>
            </a:pPr>
            <a:r>
              <a:rPr lang="en-US" sz="2400" dirty="0">
                <a:solidFill>
                  <a:srgbClr val="FF0000"/>
                </a:solidFill>
                <a:ea typeface="Times New Roman" panose="02020603050405020304" pitchFamily="18" charset="0"/>
                <a:cs typeface="Arial" panose="020B0604020202020204" pitchFamily="34" charset="0"/>
              </a:rPr>
              <a:t>What specific facts relevant to a disparate impact claim did plaintiffs allege?</a:t>
            </a:r>
            <a:endParaRPr lang="en-US" sz="2800" dirty="0">
              <a:solidFill>
                <a:srgbClr val="FF0000"/>
              </a:solidFill>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133440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DCD02F-5D93-BAD0-9D19-F2D2DCCBD8F1}"/>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6A78FB3D-C910-53F2-6BFC-DB217E062707}"/>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F47321"/>
                </a:solidFill>
                <a:latin typeface="Helvetica" pitchFamily="34" charset="0"/>
                <a:ea typeface="+mj-ea"/>
                <a:cs typeface="+mj-cs"/>
              </a:rPr>
              <a:t>Wetzel v. Glen St. Andrew Living Community (CB 285)</a:t>
            </a:r>
            <a:endParaRPr lang="en-US" sz="3200" dirty="0">
              <a:solidFill>
                <a:schemeClr val="tx1">
                  <a:lumMod val="50000"/>
                  <a:lumOff val="50000"/>
                </a:schemeClr>
              </a:solidFill>
              <a:latin typeface="Helvetica" pitchFamily="34" charset="0"/>
              <a:ea typeface="+mj-ea"/>
              <a:cs typeface="+mj-cs"/>
            </a:endParaRPr>
          </a:p>
        </p:txBody>
      </p:sp>
      <p:sp>
        <p:nvSpPr>
          <p:cNvPr id="2" name="Title 1">
            <a:extLst>
              <a:ext uri="{FF2B5EF4-FFF2-40B4-BE49-F238E27FC236}">
                <a16:creationId xmlns:a16="http://schemas.microsoft.com/office/drawing/2014/main" id="{8787E65F-89A7-D053-50CF-99E5292A6683}"/>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86E343D4-7379-D150-6D3B-04030D04ED99}"/>
              </a:ext>
            </a:extLst>
          </p:cNvPr>
          <p:cNvSpPr txBox="1"/>
          <p:nvPr/>
        </p:nvSpPr>
        <p:spPr>
          <a:xfrm>
            <a:off x="3009900" y="1905000"/>
            <a:ext cx="8382000" cy="2554545"/>
          </a:xfrm>
          <a:prstGeom prst="rect">
            <a:avLst/>
          </a:prstGeom>
          <a:noFill/>
        </p:spPr>
        <p:txBody>
          <a:bodyPr wrap="square">
            <a:spAutoFit/>
          </a:bodyPr>
          <a:lstStyle/>
          <a:p>
            <a:pPr algn="just">
              <a:spcBef>
                <a:spcPts val="0"/>
              </a:spcBef>
              <a:spcAft>
                <a:spcPts val="800"/>
              </a:spcAft>
              <a:tabLst>
                <a:tab pos="0" algn="l"/>
                <a:tab pos="457200" algn="l"/>
                <a:tab pos="914400" algn="l"/>
                <a:tab pos="1371600" algn="l"/>
                <a:tab pos="5543550" algn="l"/>
                <a:tab pos="5943600" algn="l"/>
              </a:tabLst>
            </a:pPr>
            <a:r>
              <a:rPr lang="en-US" sz="2800" dirty="0">
                <a:effectLst/>
                <a:ea typeface="Times New Roman" panose="02020603050405020304" pitchFamily="18" charset="0"/>
                <a:cs typeface="Arial" panose="020B0604020202020204" pitchFamily="34" charset="0"/>
              </a:rPr>
              <a:t>Wetzel’s </a:t>
            </a:r>
            <a:r>
              <a:rPr lang="en-US" sz="2800" dirty="0">
                <a:cs typeface="Arial" panose="020B0604020202020204" pitchFamily="34" charset="0"/>
              </a:rPr>
              <a:t>claims against St. Andrew under the FHA:</a:t>
            </a:r>
          </a:p>
          <a:p>
            <a:pPr marL="342900" indent="-3429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800" dirty="0">
                <a:cs typeface="Arial" panose="020B0604020202020204" pitchFamily="34" charset="0"/>
              </a:rPr>
              <a:t>Hostile housing environment</a:t>
            </a:r>
          </a:p>
          <a:p>
            <a:pPr marL="342900" indent="-3429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800" dirty="0">
                <a:cs typeface="Arial" panose="020B0604020202020204" pitchFamily="34" charset="0"/>
              </a:rPr>
              <a:t>Retaliation by the landlord</a:t>
            </a:r>
          </a:p>
          <a:p>
            <a:pPr marR="0" algn="just">
              <a:spcBef>
                <a:spcPts val="0"/>
              </a:spcBef>
              <a:spcAft>
                <a:spcPts val="800"/>
              </a:spcAft>
              <a:tabLst>
                <a:tab pos="0" algn="l"/>
                <a:tab pos="457200" algn="l"/>
                <a:tab pos="914400" algn="l"/>
                <a:tab pos="1371600" algn="l"/>
                <a:tab pos="5543550" algn="l"/>
                <a:tab pos="5943600" algn="l"/>
              </a:tabLst>
            </a:pPr>
            <a:r>
              <a:rPr lang="en-US" sz="2800" dirty="0">
                <a:ea typeface="Times New Roman" panose="02020603050405020304" pitchFamily="18" charset="0"/>
                <a:cs typeface="Arial" panose="020B0604020202020204" pitchFamily="34" charset="0"/>
                <a:sym typeface="Wingdings" panose="05000000000000000000" pitchFamily="2" charset="2"/>
              </a:rPr>
              <a:t>What is the basis for interpreting the FHA to cover these kinds of claims?</a:t>
            </a:r>
          </a:p>
        </p:txBody>
      </p:sp>
    </p:spTree>
    <p:extLst>
      <p:ext uri="{BB962C8B-B14F-4D97-AF65-F5344CB8AC3E}">
        <p14:creationId xmlns:p14="http://schemas.microsoft.com/office/powerpoint/2010/main" val="38440196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7AB4C9-E130-5E05-FE3C-297330D1F731}"/>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CED9D972-C9CA-61E2-3D6E-53E45ADBF9F5}"/>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F47321"/>
                </a:solidFill>
                <a:latin typeface="Helvetica" pitchFamily="34" charset="0"/>
                <a:ea typeface="+mj-ea"/>
                <a:cs typeface="+mj-cs"/>
              </a:rPr>
              <a:t>Wetzel v. Glen St. Andrew Living Community (CB 285)</a:t>
            </a:r>
            <a:endParaRPr lang="en-US" sz="3200" dirty="0">
              <a:solidFill>
                <a:schemeClr val="tx1">
                  <a:lumMod val="50000"/>
                  <a:lumOff val="50000"/>
                </a:schemeClr>
              </a:solidFill>
              <a:latin typeface="Helvetica" pitchFamily="34" charset="0"/>
              <a:ea typeface="+mj-ea"/>
              <a:cs typeface="+mj-cs"/>
            </a:endParaRPr>
          </a:p>
        </p:txBody>
      </p:sp>
      <p:sp>
        <p:nvSpPr>
          <p:cNvPr id="2" name="Title 1">
            <a:extLst>
              <a:ext uri="{FF2B5EF4-FFF2-40B4-BE49-F238E27FC236}">
                <a16:creationId xmlns:a16="http://schemas.microsoft.com/office/drawing/2014/main" id="{CCDF4C4C-800C-A039-BCBA-EA245E92751D}"/>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40E6E89E-F9CB-5C1E-FB57-C60D7C884719}"/>
              </a:ext>
            </a:extLst>
          </p:cNvPr>
          <p:cNvSpPr txBox="1"/>
          <p:nvPr/>
        </p:nvSpPr>
        <p:spPr>
          <a:xfrm>
            <a:off x="3009900" y="1905000"/>
            <a:ext cx="8382000" cy="4708981"/>
          </a:xfrm>
          <a:prstGeom prst="rect">
            <a:avLst/>
          </a:prstGeom>
          <a:noFill/>
        </p:spPr>
        <p:txBody>
          <a:bodyPr wrap="square">
            <a:spAutoFit/>
          </a:bodyPr>
          <a:lstStyle/>
          <a:p>
            <a:pPr algn="just">
              <a:spcBef>
                <a:spcPts val="0"/>
              </a:spcBef>
              <a:spcAft>
                <a:spcPts val="800"/>
              </a:spcAft>
              <a:tabLst>
                <a:tab pos="0" algn="l"/>
                <a:tab pos="457200" algn="l"/>
                <a:tab pos="914400" algn="l"/>
                <a:tab pos="1371600" algn="l"/>
                <a:tab pos="5543550" algn="l"/>
                <a:tab pos="5943600" algn="l"/>
              </a:tabLst>
            </a:pPr>
            <a:r>
              <a:rPr lang="en-US" sz="2800" dirty="0">
                <a:effectLst/>
                <a:ea typeface="Times New Roman" panose="02020603050405020304" pitchFamily="18" charset="0"/>
                <a:cs typeface="Arial" panose="020B0604020202020204" pitchFamily="34" charset="0"/>
              </a:rPr>
              <a:t>First question: Does the FHA apply to Wetzel’s leasing of an apartment in St. Andrew?</a:t>
            </a:r>
            <a:endParaRPr lang="en-US" sz="2800" dirty="0">
              <a:cs typeface="Arial" panose="020B0604020202020204" pitchFamily="34" charset="0"/>
            </a:endParaRPr>
          </a:p>
          <a:p>
            <a:pPr marL="342900" indent="-3429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800" dirty="0">
                <a:cs typeface="Arial" panose="020B0604020202020204" pitchFamily="34" charset="0"/>
              </a:rPr>
              <a:t>§ 3603(a) </a:t>
            </a:r>
            <a:r>
              <a:rPr lang="en-US" sz="2800" dirty="0">
                <a:ea typeface="Times New Roman" panose="02020603050405020304" pitchFamily="18" charset="0"/>
                <a:cs typeface="Arial" panose="020B0604020202020204" pitchFamily="34" charset="0"/>
                <a:sym typeface="Wingdings" panose="05000000000000000000" pitchFamily="2" charset="2"/>
              </a:rPr>
              <a:t>§ (Supp. </a:t>
            </a:r>
            <a:r>
              <a:rPr lang="en-US" sz="2800" dirty="0">
                <a:ea typeface="Times New Roman" panose="02020603050405020304" pitchFamily="18" charset="0"/>
                <a:cs typeface="Arial" panose="020B0604020202020204" pitchFamily="34" charset="0"/>
                <a:sym typeface="Wingdings" panose="05000000000000000000" pitchFamily="2" charset="2"/>
                <a:hlinkClick r:id="rId3"/>
              </a:rPr>
              <a:t>161</a:t>
            </a:r>
            <a:r>
              <a:rPr lang="en-US" sz="2800" dirty="0">
                <a:ea typeface="Times New Roman" panose="02020603050405020304" pitchFamily="18" charset="0"/>
                <a:cs typeface="Arial" panose="020B0604020202020204" pitchFamily="34" charset="0"/>
                <a:sym typeface="Wingdings" panose="05000000000000000000" pitchFamily="2" charset="2"/>
              </a:rPr>
              <a:t>): </a:t>
            </a:r>
          </a:p>
          <a:p>
            <a:pPr marL="800100" lvl="1" indent="-3429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800" dirty="0">
                <a:ea typeface="Times New Roman" panose="02020603050405020304" pitchFamily="18" charset="0"/>
                <a:cs typeface="Arial" panose="020B0604020202020204" pitchFamily="34" charset="0"/>
                <a:sym typeface="Wingdings" panose="05000000000000000000" pitchFamily="2" charset="2"/>
              </a:rPr>
              <a:t>“[T]he prohibitions against discrimination in the sale or rental of housing set forth in section 3604 of this title shall apply … to all dwellings … except as exempt by subsection (b).”</a:t>
            </a:r>
          </a:p>
          <a:p>
            <a:pPr marL="342900" indent="-3429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800" dirty="0">
                <a:ea typeface="Times New Roman" panose="02020603050405020304" pitchFamily="18" charset="0"/>
                <a:cs typeface="Arial" panose="020B0604020202020204" pitchFamily="34" charset="0"/>
                <a:sym typeface="Wingdings" panose="05000000000000000000" pitchFamily="2" charset="2"/>
              </a:rPr>
              <a:t>“Dwelling” is not defined in the FHA, but in </a:t>
            </a:r>
            <a:r>
              <a:rPr lang="en-US" sz="2800" i="1" dirty="0">
                <a:ea typeface="Times New Roman" panose="02020603050405020304" pitchFamily="18" charset="0"/>
                <a:cs typeface="Arial" panose="020B0604020202020204" pitchFamily="34" charset="0"/>
                <a:sym typeface="Wingdings" panose="05000000000000000000" pitchFamily="2" charset="2"/>
              </a:rPr>
              <a:t>Wetzel</a:t>
            </a:r>
            <a:r>
              <a:rPr lang="en-US" sz="2800" dirty="0">
                <a:ea typeface="Times New Roman" panose="02020603050405020304" pitchFamily="18" charset="0"/>
                <a:cs typeface="Arial" panose="020B0604020202020204" pitchFamily="34" charset="0"/>
                <a:sym typeface="Wingdings" panose="05000000000000000000" pitchFamily="2" charset="2"/>
              </a:rPr>
              <a:t> there was no dispute that Wetzel had leased a “dwelling.”</a:t>
            </a:r>
          </a:p>
        </p:txBody>
      </p:sp>
    </p:spTree>
    <p:extLst>
      <p:ext uri="{BB962C8B-B14F-4D97-AF65-F5344CB8AC3E}">
        <p14:creationId xmlns:p14="http://schemas.microsoft.com/office/powerpoint/2010/main" val="26389258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FD0317-3205-2231-68EE-BC295EAACC2D}"/>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955519E2-5985-4652-1E51-56143C8215F7}"/>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F47321"/>
                </a:solidFill>
                <a:latin typeface="Helvetica" pitchFamily="34" charset="0"/>
                <a:ea typeface="+mj-ea"/>
                <a:cs typeface="+mj-cs"/>
              </a:rPr>
              <a:t>Wetzel v. Glen St. Andrew Living Community (CB 285)</a:t>
            </a:r>
            <a:endParaRPr lang="en-US" sz="3200" dirty="0">
              <a:solidFill>
                <a:schemeClr val="tx1">
                  <a:lumMod val="50000"/>
                  <a:lumOff val="50000"/>
                </a:schemeClr>
              </a:solidFill>
              <a:latin typeface="Helvetica" pitchFamily="34" charset="0"/>
              <a:ea typeface="+mj-ea"/>
              <a:cs typeface="+mj-cs"/>
            </a:endParaRPr>
          </a:p>
        </p:txBody>
      </p:sp>
      <p:sp>
        <p:nvSpPr>
          <p:cNvPr id="2" name="Title 1">
            <a:extLst>
              <a:ext uri="{FF2B5EF4-FFF2-40B4-BE49-F238E27FC236}">
                <a16:creationId xmlns:a16="http://schemas.microsoft.com/office/drawing/2014/main" id="{1666FFBA-14B3-E091-0A84-0B1841AA6238}"/>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A0EA8958-FAE4-4E3A-02BE-FE5308BA8DA4}"/>
              </a:ext>
            </a:extLst>
          </p:cNvPr>
          <p:cNvSpPr txBox="1"/>
          <p:nvPr/>
        </p:nvSpPr>
        <p:spPr>
          <a:xfrm>
            <a:off x="3009900" y="1905000"/>
            <a:ext cx="8382000" cy="4278094"/>
          </a:xfrm>
          <a:prstGeom prst="rect">
            <a:avLst/>
          </a:prstGeom>
          <a:noFill/>
        </p:spPr>
        <p:txBody>
          <a:bodyPr wrap="square">
            <a:spAutoFit/>
          </a:bodyPr>
          <a:lstStyle/>
          <a:p>
            <a:pPr algn="just">
              <a:spcBef>
                <a:spcPts val="0"/>
              </a:spcBef>
              <a:spcAft>
                <a:spcPts val="800"/>
              </a:spcAft>
              <a:tabLst>
                <a:tab pos="0" algn="l"/>
                <a:tab pos="457200" algn="l"/>
                <a:tab pos="914400" algn="l"/>
                <a:tab pos="1371600" algn="l"/>
                <a:tab pos="5543550" algn="l"/>
                <a:tab pos="5943600" algn="l"/>
              </a:tabLst>
            </a:pPr>
            <a:r>
              <a:rPr lang="en-US" sz="2800" dirty="0">
                <a:effectLst/>
                <a:ea typeface="Times New Roman" panose="02020603050405020304" pitchFamily="18" charset="0"/>
                <a:cs typeface="Arial" panose="020B0604020202020204" pitchFamily="34" charset="0"/>
              </a:rPr>
              <a:t>Second question: Do any of the exemptions in the FHA apply to Wetzel’s leasing of an apartment in St. Andrew?</a:t>
            </a:r>
            <a:endParaRPr lang="en-US" sz="2800" dirty="0">
              <a:cs typeface="Arial" panose="020B0604020202020204" pitchFamily="34" charset="0"/>
            </a:endParaRPr>
          </a:p>
          <a:p>
            <a:pPr marL="342900" indent="-3429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800" dirty="0">
                <a:cs typeface="Arial" panose="020B0604020202020204" pitchFamily="34" charset="0"/>
              </a:rPr>
              <a:t>§ 3603(b) </a:t>
            </a:r>
            <a:r>
              <a:rPr lang="en-US" sz="2800" dirty="0">
                <a:ea typeface="Times New Roman" panose="02020603050405020304" pitchFamily="18" charset="0"/>
                <a:cs typeface="Arial" panose="020B0604020202020204" pitchFamily="34" charset="0"/>
                <a:sym typeface="Wingdings" panose="05000000000000000000" pitchFamily="2" charset="2"/>
              </a:rPr>
              <a:t>§ (Supp. </a:t>
            </a:r>
            <a:r>
              <a:rPr lang="en-US" sz="2800" dirty="0">
                <a:ea typeface="Times New Roman" panose="02020603050405020304" pitchFamily="18" charset="0"/>
                <a:cs typeface="Arial" panose="020B0604020202020204" pitchFamily="34" charset="0"/>
                <a:sym typeface="Wingdings" panose="05000000000000000000" pitchFamily="2" charset="2"/>
                <a:hlinkClick r:id="rId3"/>
              </a:rPr>
              <a:t>161</a:t>
            </a:r>
            <a:r>
              <a:rPr lang="en-US" sz="2800" dirty="0">
                <a:ea typeface="Times New Roman" panose="02020603050405020304" pitchFamily="18" charset="0"/>
                <a:cs typeface="Arial" panose="020B0604020202020204" pitchFamily="34" charset="0"/>
                <a:sym typeface="Wingdings" panose="05000000000000000000" pitchFamily="2" charset="2"/>
              </a:rPr>
              <a:t>): </a:t>
            </a:r>
          </a:p>
          <a:p>
            <a:pPr marL="800100" lvl="1" indent="-3429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800" dirty="0">
                <a:ea typeface="Times New Roman" panose="02020603050405020304" pitchFamily="18" charset="0"/>
                <a:cs typeface="Arial" panose="020B0604020202020204" pitchFamily="34" charset="0"/>
                <a:sym typeface="Wingdings" panose="05000000000000000000" pitchFamily="2" charset="2"/>
              </a:rPr>
              <a:t>b(1): certain limited exemptions for a single-family house</a:t>
            </a:r>
          </a:p>
          <a:p>
            <a:pPr marL="800100" lvl="1" indent="-3429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800" dirty="0">
                <a:ea typeface="Times New Roman" panose="02020603050405020304" pitchFamily="18" charset="0"/>
                <a:cs typeface="Arial" panose="020B0604020202020204" pitchFamily="34" charset="0"/>
                <a:sym typeface="Wingdings" panose="05000000000000000000" pitchFamily="2" charset="2"/>
              </a:rPr>
              <a:t>b(2) Read this carefully to see why this exemption does not apply to Wetzel’s lease of an apartment in St. Andrew</a:t>
            </a:r>
          </a:p>
        </p:txBody>
      </p:sp>
    </p:spTree>
    <p:extLst>
      <p:ext uri="{BB962C8B-B14F-4D97-AF65-F5344CB8AC3E}">
        <p14:creationId xmlns:p14="http://schemas.microsoft.com/office/powerpoint/2010/main" val="19263505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21C56B-0E18-51AD-E5D6-9DA31C190A18}"/>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29EB29C7-60AB-D749-81F2-C8440A996464}"/>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F47321"/>
                </a:solidFill>
                <a:latin typeface="Helvetica" pitchFamily="34" charset="0"/>
                <a:ea typeface="+mj-ea"/>
                <a:cs typeface="+mj-cs"/>
              </a:rPr>
              <a:t>Wetzel v. Glen St. Andrew Living Community (CB 285)</a:t>
            </a:r>
            <a:endParaRPr lang="en-US" sz="3200" dirty="0">
              <a:solidFill>
                <a:schemeClr val="tx1">
                  <a:lumMod val="50000"/>
                  <a:lumOff val="50000"/>
                </a:schemeClr>
              </a:solidFill>
              <a:latin typeface="Helvetica" pitchFamily="34" charset="0"/>
              <a:ea typeface="+mj-ea"/>
              <a:cs typeface="+mj-cs"/>
            </a:endParaRPr>
          </a:p>
        </p:txBody>
      </p:sp>
      <p:sp>
        <p:nvSpPr>
          <p:cNvPr id="2" name="Title 1">
            <a:extLst>
              <a:ext uri="{FF2B5EF4-FFF2-40B4-BE49-F238E27FC236}">
                <a16:creationId xmlns:a16="http://schemas.microsoft.com/office/drawing/2014/main" id="{E918A063-6FBE-F9D8-74E7-EA2A79730159}"/>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45DED527-DCA3-AABD-2260-88B3604BDC2A}"/>
              </a:ext>
            </a:extLst>
          </p:cNvPr>
          <p:cNvSpPr txBox="1"/>
          <p:nvPr/>
        </p:nvSpPr>
        <p:spPr>
          <a:xfrm>
            <a:off x="3009900" y="1905000"/>
            <a:ext cx="8382000" cy="2451953"/>
          </a:xfrm>
          <a:prstGeom prst="rect">
            <a:avLst/>
          </a:prstGeom>
          <a:noFill/>
        </p:spPr>
        <p:txBody>
          <a:bodyPr wrap="square">
            <a:spAutoFit/>
          </a:bodyPr>
          <a:lstStyle/>
          <a:p>
            <a:pPr algn="just">
              <a:spcBef>
                <a:spcPts val="0"/>
              </a:spcBef>
              <a:spcAft>
                <a:spcPts val="800"/>
              </a:spcAft>
              <a:tabLst>
                <a:tab pos="0" algn="l"/>
                <a:tab pos="457200" algn="l"/>
                <a:tab pos="914400" algn="l"/>
                <a:tab pos="1371600" algn="l"/>
                <a:tab pos="5543550" algn="l"/>
                <a:tab pos="5943600" algn="l"/>
              </a:tabLst>
            </a:pPr>
            <a:r>
              <a:rPr lang="en-US" sz="2800" dirty="0">
                <a:effectLst/>
                <a:ea typeface="Times New Roman" panose="02020603050405020304" pitchFamily="18" charset="0"/>
                <a:cs typeface="Arial" panose="020B0604020202020204" pitchFamily="34" charset="0"/>
              </a:rPr>
              <a:t>Conclusion: The FHA </a:t>
            </a:r>
            <a:r>
              <a:rPr lang="en-US" sz="2800" i="1" dirty="0">
                <a:effectLst/>
                <a:ea typeface="Times New Roman" panose="02020603050405020304" pitchFamily="18" charset="0"/>
                <a:cs typeface="Arial" panose="020B0604020202020204" pitchFamily="34" charset="0"/>
              </a:rPr>
              <a:t>applies to </a:t>
            </a:r>
            <a:r>
              <a:rPr lang="en-US" sz="2800" dirty="0">
                <a:effectLst/>
                <a:ea typeface="Times New Roman" panose="02020603050405020304" pitchFamily="18" charset="0"/>
                <a:cs typeface="Arial" panose="020B0604020202020204" pitchFamily="34" charset="0"/>
              </a:rPr>
              <a:t>Wetzel’s lease of an apartment in St. Andrew.</a:t>
            </a:r>
          </a:p>
          <a:p>
            <a:pPr algn="just">
              <a:spcBef>
                <a:spcPts val="0"/>
              </a:spcBef>
              <a:spcAft>
                <a:spcPts val="800"/>
              </a:spcAft>
              <a:tabLst>
                <a:tab pos="0" algn="l"/>
                <a:tab pos="457200" algn="l"/>
                <a:tab pos="914400" algn="l"/>
                <a:tab pos="1371600" algn="l"/>
                <a:tab pos="5543550" algn="l"/>
                <a:tab pos="5943600" algn="l"/>
              </a:tabLst>
            </a:pPr>
            <a:endParaRPr lang="en-US" sz="2800" dirty="0">
              <a:cs typeface="Arial" panose="020B0604020202020204" pitchFamily="34" charset="0"/>
            </a:endParaRPr>
          </a:p>
          <a:p>
            <a:pPr algn="just">
              <a:spcBef>
                <a:spcPts val="0"/>
              </a:spcBef>
              <a:spcAft>
                <a:spcPts val="800"/>
              </a:spcAft>
              <a:tabLst>
                <a:tab pos="0" algn="l"/>
                <a:tab pos="457200" algn="l"/>
                <a:tab pos="914400" algn="l"/>
                <a:tab pos="1371600" algn="l"/>
                <a:tab pos="5543550" algn="l"/>
                <a:tab pos="5943600" algn="l"/>
              </a:tabLst>
            </a:pPr>
            <a:r>
              <a:rPr lang="en-US" sz="2800" b="1" dirty="0">
                <a:cs typeface="Arial" panose="020B0604020202020204" pitchFamily="34" charset="0"/>
              </a:rPr>
              <a:t>Question</a:t>
            </a:r>
            <a:r>
              <a:rPr lang="en-US" sz="2800" dirty="0">
                <a:cs typeface="Arial" panose="020B0604020202020204" pitchFamily="34" charset="0"/>
              </a:rPr>
              <a:t>:  Did Wetzel allege facts showing a </a:t>
            </a:r>
            <a:r>
              <a:rPr lang="en-US" sz="2800" i="1" dirty="0">
                <a:cs typeface="Arial" panose="020B0604020202020204" pitchFamily="34" charset="0"/>
              </a:rPr>
              <a:t>violation</a:t>
            </a:r>
            <a:r>
              <a:rPr lang="en-US" sz="2800" dirty="0">
                <a:cs typeface="Arial" panose="020B0604020202020204" pitchFamily="34" charset="0"/>
              </a:rPr>
              <a:t> of the FHA?</a:t>
            </a:r>
            <a:endParaRPr lang="en-US" sz="2800" dirty="0">
              <a:ea typeface="Times New Roman" panose="02020603050405020304" pitchFamily="18" charset="0"/>
              <a:cs typeface="Arial" panose="020B0604020202020204" pitchFamily="34" charset="0"/>
              <a:sym typeface="Wingdings" panose="05000000000000000000" pitchFamily="2" charset="2"/>
            </a:endParaRPr>
          </a:p>
        </p:txBody>
      </p:sp>
    </p:spTree>
    <p:extLst>
      <p:ext uri="{BB962C8B-B14F-4D97-AF65-F5344CB8AC3E}">
        <p14:creationId xmlns:p14="http://schemas.microsoft.com/office/powerpoint/2010/main" val="35581276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F1822A-6595-C90B-25B7-C523D2F83AEF}"/>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2E85F06F-47C3-9747-891F-25D5FF58A3F4}"/>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F47321"/>
                </a:solidFill>
                <a:latin typeface="Helvetica" pitchFamily="34" charset="0"/>
                <a:ea typeface="+mj-ea"/>
                <a:cs typeface="+mj-cs"/>
              </a:rPr>
              <a:t>Wetzel v. Glen St. Andrew Living Community (CB 285)</a:t>
            </a:r>
            <a:endParaRPr lang="en-US" sz="3200" dirty="0">
              <a:solidFill>
                <a:schemeClr val="tx1">
                  <a:lumMod val="50000"/>
                  <a:lumOff val="50000"/>
                </a:schemeClr>
              </a:solidFill>
              <a:latin typeface="Helvetica" pitchFamily="34" charset="0"/>
              <a:ea typeface="+mj-ea"/>
              <a:cs typeface="+mj-cs"/>
            </a:endParaRPr>
          </a:p>
        </p:txBody>
      </p:sp>
      <p:sp>
        <p:nvSpPr>
          <p:cNvPr id="2" name="Title 1">
            <a:extLst>
              <a:ext uri="{FF2B5EF4-FFF2-40B4-BE49-F238E27FC236}">
                <a16:creationId xmlns:a16="http://schemas.microsoft.com/office/drawing/2014/main" id="{A02FDE92-36C9-1196-E782-EBDA86D349CC}"/>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539E2C69-2B42-477D-83B1-1D6DBB54A4D2}"/>
              </a:ext>
            </a:extLst>
          </p:cNvPr>
          <p:cNvSpPr txBox="1"/>
          <p:nvPr/>
        </p:nvSpPr>
        <p:spPr>
          <a:xfrm>
            <a:off x="2760306" y="1676400"/>
            <a:ext cx="8382000" cy="4626908"/>
          </a:xfrm>
          <a:prstGeom prst="rect">
            <a:avLst/>
          </a:prstGeom>
          <a:noFill/>
        </p:spPr>
        <p:txBody>
          <a:bodyPr wrap="square">
            <a:spAutoFit/>
          </a:bodyPr>
          <a:lstStyle/>
          <a:p>
            <a:pPr algn="just">
              <a:spcBef>
                <a:spcPts val="0"/>
              </a:spcBef>
              <a:spcAft>
                <a:spcPts val="800"/>
              </a:spcAft>
              <a:tabLst>
                <a:tab pos="0" algn="l"/>
                <a:tab pos="457200" algn="l"/>
                <a:tab pos="914400" algn="l"/>
                <a:tab pos="1371600" algn="l"/>
                <a:tab pos="5543550" algn="l"/>
                <a:tab pos="5943600" algn="l"/>
              </a:tabLst>
            </a:pPr>
            <a:r>
              <a:rPr lang="en-US" sz="3600" b="1" dirty="0">
                <a:cs typeface="Arial" panose="020B0604020202020204" pitchFamily="34" charset="0"/>
              </a:rPr>
              <a:t>Hostile housing environment</a:t>
            </a:r>
          </a:p>
          <a:p>
            <a:r>
              <a:rPr lang="en-US" sz="2800" dirty="0">
                <a:cs typeface="Arial" panose="020B0604020202020204" pitchFamily="34" charset="0"/>
              </a:rPr>
              <a:t>§ 3604(b) [It shall be unlawful]  “To discriminate against any person in the terms, conditions, or privileges of sale or rental of a dwelling, or in the provision of services or facilities in connection therewith, because of race, color, religion, sex, familial status, or national origin.”</a:t>
            </a:r>
          </a:p>
          <a:p>
            <a:r>
              <a:rPr lang="en-US" sz="2800" b="1" dirty="0">
                <a:cs typeface="Arial" panose="020B0604020202020204" pitchFamily="34" charset="0"/>
              </a:rPr>
              <a:t>Question</a:t>
            </a:r>
            <a:r>
              <a:rPr lang="en-US" sz="2800" dirty="0">
                <a:cs typeface="Arial" panose="020B0604020202020204" pitchFamily="34" charset="0"/>
              </a:rPr>
              <a:t>: </a:t>
            </a:r>
            <a:r>
              <a:rPr lang="en-US" sz="2800" dirty="0">
                <a:solidFill>
                  <a:srgbClr val="FF0000"/>
                </a:solidFill>
                <a:cs typeface="Arial" panose="020B0604020202020204" pitchFamily="34" charset="0"/>
              </a:rPr>
              <a:t>Can you see why § 3604(a) is not at issue here?</a:t>
            </a:r>
          </a:p>
          <a:p>
            <a:pPr algn="just">
              <a:spcBef>
                <a:spcPts val="0"/>
              </a:spcBef>
              <a:spcAft>
                <a:spcPts val="800"/>
              </a:spcAft>
              <a:tabLst>
                <a:tab pos="0" algn="l"/>
                <a:tab pos="457200" algn="l"/>
                <a:tab pos="914400" algn="l"/>
                <a:tab pos="1371600" algn="l"/>
                <a:tab pos="5543550" algn="l"/>
                <a:tab pos="5943600" algn="l"/>
              </a:tabLst>
            </a:pPr>
            <a:endParaRPr lang="en-US" sz="2800" dirty="0">
              <a:cs typeface="Arial" panose="020B0604020202020204" pitchFamily="34" charset="0"/>
            </a:endParaRPr>
          </a:p>
        </p:txBody>
      </p:sp>
    </p:spTree>
    <p:extLst>
      <p:ext uri="{BB962C8B-B14F-4D97-AF65-F5344CB8AC3E}">
        <p14:creationId xmlns:p14="http://schemas.microsoft.com/office/powerpoint/2010/main" val="20435476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6D0225-7412-E4FA-204B-270AA7A1D834}"/>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9B8FF710-5ACF-3301-6F47-B708108F1967}"/>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F47321"/>
                </a:solidFill>
                <a:latin typeface="Helvetica" pitchFamily="34" charset="0"/>
                <a:ea typeface="+mj-ea"/>
                <a:cs typeface="+mj-cs"/>
              </a:rPr>
              <a:t>Wetzel v. Glen St. Andrew Living Community (CB 285)</a:t>
            </a:r>
            <a:endParaRPr lang="en-US" sz="3200" dirty="0">
              <a:solidFill>
                <a:schemeClr val="tx1">
                  <a:lumMod val="50000"/>
                  <a:lumOff val="50000"/>
                </a:schemeClr>
              </a:solidFill>
              <a:latin typeface="Helvetica" pitchFamily="34" charset="0"/>
              <a:ea typeface="+mj-ea"/>
              <a:cs typeface="+mj-cs"/>
            </a:endParaRPr>
          </a:p>
        </p:txBody>
      </p:sp>
      <p:sp>
        <p:nvSpPr>
          <p:cNvPr id="2" name="Title 1">
            <a:extLst>
              <a:ext uri="{FF2B5EF4-FFF2-40B4-BE49-F238E27FC236}">
                <a16:creationId xmlns:a16="http://schemas.microsoft.com/office/drawing/2014/main" id="{17CF3187-6AD9-DE69-1F30-77950C2F1E7A}"/>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E54374DF-29A4-894A-64F9-43A6E5EC3C2C}"/>
              </a:ext>
            </a:extLst>
          </p:cNvPr>
          <p:cNvSpPr txBox="1"/>
          <p:nvPr/>
        </p:nvSpPr>
        <p:spPr>
          <a:xfrm>
            <a:off x="2743200" y="1384707"/>
            <a:ext cx="8382000" cy="5242461"/>
          </a:xfrm>
          <a:prstGeom prst="rect">
            <a:avLst/>
          </a:prstGeom>
          <a:noFill/>
        </p:spPr>
        <p:txBody>
          <a:bodyPr wrap="square">
            <a:spAutoFit/>
          </a:bodyPr>
          <a:lstStyle/>
          <a:p>
            <a:pPr algn="just">
              <a:spcBef>
                <a:spcPts val="0"/>
              </a:spcBef>
              <a:spcAft>
                <a:spcPts val="800"/>
              </a:spcAft>
              <a:tabLst>
                <a:tab pos="0" algn="l"/>
                <a:tab pos="457200" algn="l"/>
                <a:tab pos="914400" algn="l"/>
                <a:tab pos="1371600" algn="l"/>
                <a:tab pos="5543550" algn="l"/>
                <a:tab pos="5943600" algn="l"/>
              </a:tabLst>
            </a:pPr>
            <a:r>
              <a:rPr lang="en-US" sz="3000" b="1" dirty="0">
                <a:cs typeface="Arial" panose="020B0604020202020204" pitchFamily="34" charset="0"/>
              </a:rPr>
              <a:t>Hostile housing environment: statutory basis</a:t>
            </a:r>
          </a:p>
          <a:p>
            <a:pPr marL="457200" indent="-228600">
              <a:buFont typeface="Arial" panose="020B0604020202020204" pitchFamily="34" charset="0"/>
              <a:buChar char="•"/>
            </a:pPr>
            <a:r>
              <a:rPr lang="en-US" sz="2700" dirty="0">
                <a:cs typeface="Arial" panose="020B0604020202020204" pitchFamily="34" charset="0"/>
              </a:rPr>
              <a:t>St. Andrew: § 3604(b) would be violated only by offering leases with different terms, based on protected status; does not cover treatment once lease begins.</a:t>
            </a:r>
          </a:p>
          <a:p>
            <a:pPr marL="457200" indent="-228600">
              <a:buFont typeface="Arial" panose="020B0604020202020204" pitchFamily="34" charset="0"/>
              <a:buChar char="•"/>
            </a:pPr>
            <a:r>
              <a:rPr lang="en-US" sz="2700" dirty="0">
                <a:cs typeface="Arial" panose="020B0604020202020204" pitchFamily="34" charset="0"/>
              </a:rPr>
              <a:t>Court: “the protections afforded by the [FHA § 3604(b)] do not evaporate once a person takes possession” (CB 287)</a:t>
            </a:r>
          </a:p>
          <a:p>
            <a:pPr marL="457200" indent="-228600">
              <a:buFont typeface="Arial" panose="020B0604020202020204" pitchFamily="34" charset="0"/>
              <a:buChar char="•"/>
            </a:pPr>
            <a:r>
              <a:rPr lang="en-US" sz="2700" dirty="0">
                <a:cs typeface="Arial" panose="020B0604020202020204" pitchFamily="34" charset="0"/>
              </a:rPr>
              <a:t>Thus the FHA covers discrimination against tenants based on a protected status while the lease is ongoing.</a:t>
            </a:r>
          </a:p>
          <a:p>
            <a:pPr algn="just">
              <a:spcBef>
                <a:spcPts val="0"/>
              </a:spcBef>
              <a:spcAft>
                <a:spcPts val="800"/>
              </a:spcAft>
              <a:tabLst>
                <a:tab pos="0" algn="l"/>
                <a:tab pos="457200" algn="l"/>
                <a:tab pos="914400" algn="l"/>
                <a:tab pos="1371600" algn="l"/>
                <a:tab pos="5543550" algn="l"/>
                <a:tab pos="5943600" algn="l"/>
              </a:tabLst>
            </a:pPr>
            <a:endParaRPr lang="en-US" sz="2800" dirty="0">
              <a:cs typeface="Arial" panose="020B0604020202020204" pitchFamily="34" charset="0"/>
            </a:endParaRPr>
          </a:p>
        </p:txBody>
      </p:sp>
    </p:spTree>
    <p:extLst>
      <p:ext uri="{BB962C8B-B14F-4D97-AF65-F5344CB8AC3E}">
        <p14:creationId xmlns:p14="http://schemas.microsoft.com/office/powerpoint/2010/main" val="11546540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F9417F-282E-9F2B-5473-834D44A49981}"/>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FE83D301-4E43-B1DE-54A1-3CE8A16DD8CA}"/>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F47321"/>
                </a:solidFill>
                <a:latin typeface="Helvetica" pitchFamily="34" charset="0"/>
                <a:ea typeface="+mj-ea"/>
                <a:cs typeface="+mj-cs"/>
              </a:rPr>
              <a:t>Wetzel v. Glen St. Andrew Living Community (CB 285)</a:t>
            </a:r>
            <a:endParaRPr lang="en-US" sz="3200" dirty="0">
              <a:solidFill>
                <a:schemeClr val="tx1">
                  <a:lumMod val="50000"/>
                  <a:lumOff val="50000"/>
                </a:schemeClr>
              </a:solidFill>
              <a:latin typeface="Helvetica" pitchFamily="34" charset="0"/>
              <a:ea typeface="+mj-ea"/>
              <a:cs typeface="+mj-cs"/>
            </a:endParaRPr>
          </a:p>
        </p:txBody>
      </p:sp>
      <p:sp>
        <p:nvSpPr>
          <p:cNvPr id="2" name="Title 1">
            <a:extLst>
              <a:ext uri="{FF2B5EF4-FFF2-40B4-BE49-F238E27FC236}">
                <a16:creationId xmlns:a16="http://schemas.microsoft.com/office/drawing/2014/main" id="{0E6BD468-C98E-B73D-F4F0-6D31782027D3}"/>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2D9F7E2C-9DA2-303E-F5BB-1E5E38A1DE9E}"/>
              </a:ext>
            </a:extLst>
          </p:cNvPr>
          <p:cNvSpPr txBox="1"/>
          <p:nvPr/>
        </p:nvSpPr>
        <p:spPr>
          <a:xfrm>
            <a:off x="2743200" y="1384707"/>
            <a:ext cx="8382000" cy="4457631"/>
          </a:xfrm>
          <a:prstGeom prst="rect">
            <a:avLst/>
          </a:prstGeom>
          <a:noFill/>
        </p:spPr>
        <p:txBody>
          <a:bodyPr wrap="square">
            <a:spAutoFit/>
          </a:bodyPr>
          <a:lstStyle/>
          <a:p>
            <a:pPr algn="just">
              <a:spcBef>
                <a:spcPts val="0"/>
              </a:spcBef>
              <a:spcAft>
                <a:spcPts val="800"/>
              </a:spcAft>
              <a:tabLst>
                <a:tab pos="0" algn="l"/>
                <a:tab pos="457200" algn="l"/>
                <a:tab pos="914400" algn="l"/>
                <a:tab pos="1371600" algn="l"/>
                <a:tab pos="5543550" algn="l"/>
                <a:tab pos="5943600" algn="l"/>
              </a:tabLst>
            </a:pPr>
            <a:r>
              <a:rPr lang="en-US" sz="3000" b="1" dirty="0">
                <a:cs typeface="Arial" panose="020B0604020202020204" pitchFamily="34" charset="0"/>
              </a:rPr>
              <a:t>Hostile housing environment: elements (CB 288)</a:t>
            </a:r>
          </a:p>
          <a:p>
            <a:pPr marL="742950" indent="-514350">
              <a:buFont typeface="+mj-lt"/>
              <a:buAutoNum type="arabicPeriod"/>
            </a:pPr>
            <a:r>
              <a:rPr lang="en-US" sz="2700" dirty="0">
                <a:cs typeface="Arial" panose="020B0604020202020204" pitchFamily="34" charset="0"/>
              </a:rPr>
              <a:t>Unwelcome harassment based on a protected characteristic</a:t>
            </a:r>
          </a:p>
          <a:p>
            <a:pPr marL="742950" indent="-514350">
              <a:buFont typeface="+mj-lt"/>
              <a:buAutoNum type="arabicPeriod"/>
            </a:pPr>
            <a:r>
              <a:rPr lang="en-US" sz="2700" dirty="0">
                <a:cs typeface="Arial" panose="020B0604020202020204" pitchFamily="34" charset="0"/>
              </a:rPr>
              <a:t>Harassment was severe or pervasive enough to interfere with the terms of the lease or the enjoyment of the premises</a:t>
            </a:r>
          </a:p>
          <a:p>
            <a:pPr marL="742950" indent="-514350">
              <a:buFont typeface="+mj-lt"/>
              <a:buAutoNum type="arabicPeriod"/>
            </a:pPr>
            <a:r>
              <a:rPr lang="en-US" sz="2700" dirty="0">
                <a:cs typeface="Arial" panose="020B0604020202020204" pitchFamily="34" charset="0"/>
              </a:rPr>
              <a:t>There is a basis for imputing liability to the landlord</a:t>
            </a:r>
          </a:p>
          <a:p>
            <a:pPr algn="just">
              <a:spcBef>
                <a:spcPts val="0"/>
              </a:spcBef>
              <a:spcAft>
                <a:spcPts val="800"/>
              </a:spcAft>
              <a:tabLst>
                <a:tab pos="0" algn="l"/>
                <a:tab pos="457200" algn="l"/>
                <a:tab pos="914400" algn="l"/>
                <a:tab pos="1371600" algn="l"/>
                <a:tab pos="5543550" algn="l"/>
                <a:tab pos="5943600" algn="l"/>
              </a:tabLst>
            </a:pPr>
            <a:endParaRPr lang="en-US" sz="2800" dirty="0">
              <a:cs typeface="Arial" panose="020B0604020202020204" pitchFamily="34" charset="0"/>
            </a:endParaRPr>
          </a:p>
        </p:txBody>
      </p:sp>
    </p:spTree>
    <p:extLst>
      <p:ext uri="{BB962C8B-B14F-4D97-AF65-F5344CB8AC3E}">
        <p14:creationId xmlns:p14="http://schemas.microsoft.com/office/powerpoint/2010/main" val="41147368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E71BA1-A9E8-F295-1959-F8D95A0616A2}"/>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B6B1831E-9CB4-B15A-0489-5DF24CEEB80D}"/>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F47321"/>
                </a:solidFill>
                <a:latin typeface="Helvetica" pitchFamily="34" charset="0"/>
                <a:ea typeface="+mj-ea"/>
                <a:cs typeface="+mj-cs"/>
              </a:rPr>
              <a:t>Wetzel v. Glen St. Andrew Living Community (CB 285)</a:t>
            </a:r>
            <a:endParaRPr lang="en-US" sz="3200" dirty="0">
              <a:solidFill>
                <a:schemeClr val="tx1">
                  <a:lumMod val="50000"/>
                  <a:lumOff val="50000"/>
                </a:schemeClr>
              </a:solidFill>
              <a:latin typeface="Helvetica" pitchFamily="34" charset="0"/>
              <a:ea typeface="+mj-ea"/>
              <a:cs typeface="+mj-cs"/>
            </a:endParaRPr>
          </a:p>
        </p:txBody>
      </p:sp>
      <p:sp>
        <p:nvSpPr>
          <p:cNvPr id="2" name="Title 1">
            <a:extLst>
              <a:ext uri="{FF2B5EF4-FFF2-40B4-BE49-F238E27FC236}">
                <a16:creationId xmlns:a16="http://schemas.microsoft.com/office/drawing/2014/main" id="{7DCA2146-C70E-05DB-24D1-C8B64F6E889B}"/>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03B05A8B-981A-79D0-A6EA-66386600B60D}"/>
              </a:ext>
            </a:extLst>
          </p:cNvPr>
          <p:cNvSpPr txBox="1"/>
          <p:nvPr/>
        </p:nvSpPr>
        <p:spPr>
          <a:xfrm>
            <a:off x="2743200" y="1384707"/>
            <a:ext cx="8382000" cy="4457631"/>
          </a:xfrm>
          <a:prstGeom prst="rect">
            <a:avLst/>
          </a:prstGeom>
          <a:noFill/>
        </p:spPr>
        <p:txBody>
          <a:bodyPr wrap="square">
            <a:spAutoFit/>
          </a:bodyPr>
          <a:lstStyle/>
          <a:p>
            <a:pPr algn="just">
              <a:spcBef>
                <a:spcPts val="0"/>
              </a:spcBef>
              <a:spcAft>
                <a:spcPts val="800"/>
              </a:spcAft>
              <a:tabLst>
                <a:tab pos="0" algn="l"/>
                <a:tab pos="457200" algn="l"/>
                <a:tab pos="914400" algn="l"/>
                <a:tab pos="1371600" algn="l"/>
                <a:tab pos="5543550" algn="l"/>
                <a:tab pos="5943600" algn="l"/>
              </a:tabLst>
            </a:pPr>
            <a:r>
              <a:rPr lang="en-US" sz="3000" b="1" dirty="0">
                <a:cs typeface="Arial" panose="020B0604020202020204" pitchFamily="34" charset="0"/>
              </a:rPr>
              <a:t>Hostile housing environment: elements (CB 288)</a:t>
            </a:r>
          </a:p>
          <a:p>
            <a:pPr marL="514350" indent="-514350">
              <a:buFont typeface="+mj-lt"/>
              <a:buAutoNum type="arabicPeriod"/>
            </a:pPr>
            <a:r>
              <a:rPr lang="en-US" sz="2700" dirty="0">
                <a:cs typeface="Arial" panose="020B0604020202020204" pitchFamily="34" charset="0"/>
              </a:rPr>
              <a:t>Plaintiff endured unwelcome harassment based on a protected characteristic</a:t>
            </a:r>
          </a:p>
          <a:p>
            <a:pPr marL="914400" lvl="1" indent="-228600">
              <a:buFont typeface="Arial" panose="020B0604020202020204" pitchFamily="34" charset="0"/>
              <a:buChar char="•"/>
            </a:pPr>
            <a:r>
              <a:rPr lang="en-US" sz="2700" dirty="0">
                <a:solidFill>
                  <a:srgbClr val="FF0000"/>
                </a:solidFill>
                <a:cs typeface="Arial" panose="020B0604020202020204" pitchFamily="34" charset="0"/>
              </a:rPr>
              <a:t>What were all the incidents of verbal abuse by other tenants; violence; denial of amenities by management; efforts to frame her</a:t>
            </a:r>
          </a:p>
          <a:p>
            <a:pPr marL="914400" lvl="1" indent="-228600">
              <a:buFont typeface="Arial" panose="020B0604020202020204" pitchFamily="34" charset="0"/>
              <a:buChar char="•"/>
            </a:pPr>
            <a:r>
              <a:rPr lang="en-US" sz="2700" dirty="0">
                <a:cs typeface="Arial" panose="020B0604020202020204" pitchFamily="34" charset="0"/>
              </a:rPr>
              <a:t>Was the harassment based on a protected characteristic …</a:t>
            </a:r>
          </a:p>
          <a:p>
            <a:pPr algn="just">
              <a:spcBef>
                <a:spcPts val="0"/>
              </a:spcBef>
              <a:spcAft>
                <a:spcPts val="800"/>
              </a:spcAft>
              <a:tabLst>
                <a:tab pos="0" algn="l"/>
                <a:tab pos="457200" algn="l"/>
                <a:tab pos="914400" algn="l"/>
                <a:tab pos="1371600" algn="l"/>
                <a:tab pos="5543550" algn="l"/>
                <a:tab pos="5943600" algn="l"/>
              </a:tabLst>
            </a:pPr>
            <a:endParaRPr lang="en-US" sz="2800" dirty="0">
              <a:cs typeface="Arial" panose="020B0604020202020204" pitchFamily="34" charset="0"/>
            </a:endParaRPr>
          </a:p>
        </p:txBody>
      </p:sp>
    </p:spTree>
    <p:extLst>
      <p:ext uri="{BB962C8B-B14F-4D97-AF65-F5344CB8AC3E}">
        <p14:creationId xmlns:p14="http://schemas.microsoft.com/office/powerpoint/2010/main" val="40337371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FEEC21-CF7B-0996-18B8-A54F31A178FD}"/>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0EB9804A-A7A0-B34C-DD42-13C94CBD8C77}"/>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F47321"/>
                </a:solidFill>
                <a:latin typeface="Helvetica" pitchFamily="34" charset="0"/>
                <a:ea typeface="+mj-ea"/>
                <a:cs typeface="+mj-cs"/>
              </a:rPr>
              <a:t>Wetzel v. Glen St. Andrew Living Community (CB 285)</a:t>
            </a:r>
            <a:endParaRPr lang="en-US" sz="3200" dirty="0">
              <a:solidFill>
                <a:schemeClr val="tx1">
                  <a:lumMod val="50000"/>
                  <a:lumOff val="50000"/>
                </a:schemeClr>
              </a:solidFill>
              <a:latin typeface="Helvetica" pitchFamily="34" charset="0"/>
              <a:ea typeface="+mj-ea"/>
              <a:cs typeface="+mj-cs"/>
            </a:endParaRPr>
          </a:p>
        </p:txBody>
      </p:sp>
      <p:sp>
        <p:nvSpPr>
          <p:cNvPr id="2" name="Title 1">
            <a:extLst>
              <a:ext uri="{FF2B5EF4-FFF2-40B4-BE49-F238E27FC236}">
                <a16:creationId xmlns:a16="http://schemas.microsoft.com/office/drawing/2014/main" id="{22B5A681-DF51-0B36-E9AE-40A19A29B3BD}"/>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FE7D246A-233E-2DF8-22B9-1EA67998A2D5}"/>
              </a:ext>
            </a:extLst>
          </p:cNvPr>
          <p:cNvSpPr txBox="1"/>
          <p:nvPr/>
        </p:nvSpPr>
        <p:spPr>
          <a:xfrm>
            <a:off x="2743200" y="1384707"/>
            <a:ext cx="8382000" cy="4975721"/>
          </a:xfrm>
          <a:prstGeom prst="rect">
            <a:avLst/>
          </a:prstGeom>
          <a:noFill/>
        </p:spPr>
        <p:txBody>
          <a:bodyPr wrap="square">
            <a:spAutoFit/>
          </a:bodyPr>
          <a:lstStyle/>
          <a:p>
            <a:pPr algn="just">
              <a:spcBef>
                <a:spcPts val="0"/>
              </a:spcBef>
              <a:spcAft>
                <a:spcPts val="800"/>
              </a:spcAft>
              <a:tabLst>
                <a:tab pos="0" algn="l"/>
                <a:tab pos="457200" algn="l"/>
                <a:tab pos="914400" algn="l"/>
                <a:tab pos="1371600" algn="l"/>
                <a:tab pos="5543550" algn="l"/>
                <a:tab pos="5943600" algn="l"/>
              </a:tabLst>
            </a:pPr>
            <a:r>
              <a:rPr lang="en-US" sz="3000" b="1" dirty="0">
                <a:cs typeface="Arial" panose="020B0604020202020204" pitchFamily="34" charset="0"/>
              </a:rPr>
              <a:t>Hostile housing environment: elements (CB 288)</a:t>
            </a:r>
          </a:p>
          <a:p>
            <a:pPr marL="514350" indent="-514350" algn="just">
              <a:spcBef>
                <a:spcPts val="0"/>
              </a:spcBef>
              <a:spcAft>
                <a:spcPts val="800"/>
              </a:spcAft>
              <a:buFont typeface="+mj-lt"/>
              <a:buAutoNum type="arabicPeriod"/>
              <a:tabLst>
                <a:tab pos="0" algn="l"/>
                <a:tab pos="457200" algn="l"/>
                <a:tab pos="914400" algn="l"/>
                <a:tab pos="1371600" algn="l"/>
                <a:tab pos="5543550" algn="l"/>
                <a:tab pos="5943600" algn="l"/>
              </a:tabLst>
            </a:pPr>
            <a:r>
              <a:rPr lang="en-US" sz="2700" dirty="0">
                <a:cs typeface="Arial" panose="020B0604020202020204" pitchFamily="34" charset="0"/>
              </a:rPr>
              <a:t>Plaintiff endured unwelcome harassment based on a protected characteristic</a:t>
            </a:r>
          </a:p>
          <a:p>
            <a:pPr marL="914400" lvl="1" indent="-228600">
              <a:buFont typeface="Arial" panose="020B0604020202020204" pitchFamily="34" charset="0"/>
              <a:buChar char="•"/>
            </a:pPr>
            <a:r>
              <a:rPr lang="en-US" sz="2700" dirty="0">
                <a:cs typeface="Arial" panose="020B0604020202020204" pitchFamily="34" charset="0"/>
              </a:rPr>
              <a:t>§ 3604(b) makes it unlawful to discriminate on the basis of “sex”</a:t>
            </a:r>
          </a:p>
          <a:p>
            <a:pPr marL="914400" lvl="1" indent="-228600">
              <a:buFont typeface="Arial" panose="020B0604020202020204" pitchFamily="34" charset="0"/>
              <a:buChar char="•"/>
            </a:pPr>
            <a:r>
              <a:rPr lang="en-US" sz="2700" dirty="0">
                <a:cs typeface="Arial" panose="020B0604020202020204" pitchFamily="34" charset="0"/>
              </a:rPr>
              <a:t>Does that include discrimination based on sexual orientation?</a:t>
            </a:r>
          </a:p>
          <a:p>
            <a:pPr marL="457200" indent="-228600">
              <a:buFont typeface="Arial" panose="020B0604020202020204" pitchFamily="34" charset="0"/>
              <a:buChar char="•"/>
            </a:pPr>
            <a:r>
              <a:rPr lang="en-US" sz="2700" i="1" dirty="0">
                <a:cs typeface="Arial" panose="020B0604020202020204" pitchFamily="34" charset="0"/>
              </a:rPr>
              <a:t>Wetzel</a:t>
            </a:r>
            <a:r>
              <a:rPr lang="en-US" sz="2700" dirty="0">
                <a:cs typeface="Arial" panose="020B0604020202020204" pitchFamily="34" charset="0"/>
              </a:rPr>
              <a:t>: rules that it does. What is the basis for this interpretation of the statute …</a:t>
            </a:r>
          </a:p>
          <a:p>
            <a:pPr algn="just">
              <a:spcBef>
                <a:spcPts val="0"/>
              </a:spcBef>
              <a:spcAft>
                <a:spcPts val="800"/>
              </a:spcAft>
              <a:tabLst>
                <a:tab pos="0" algn="l"/>
                <a:tab pos="457200" algn="l"/>
                <a:tab pos="914400" algn="l"/>
                <a:tab pos="1371600" algn="l"/>
                <a:tab pos="5543550" algn="l"/>
                <a:tab pos="5943600" algn="l"/>
              </a:tabLst>
            </a:pPr>
            <a:endParaRPr lang="en-US" sz="2800" dirty="0">
              <a:cs typeface="Arial" panose="020B0604020202020204" pitchFamily="34" charset="0"/>
            </a:endParaRPr>
          </a:p>
        </p:txBody>
      </p:sp>
    </p:spTree>
    <p:extLst>
      <p:ext uri="{BB962C8B-B14F-4D97-AF65-F5344CB8AC3E}">
        <p14:creationId xmlns:p14="http://schemas.microsoft.com/office/powerpoint/2010/main" val="2537513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FB81D9-B5C7-858E-FF50-147045EFF24D}"/>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5B4C063C-E840-61AA-92B6-F63F1F45F8FE}"/>
              </a:ext>
            </a:extLst>
          </p:cNvPr>
          <p:cNvSpPr txBox="1">
            <a:spLocks/>
          </p:cNvSpPr>
          <p:nvPr/>
        </p:nvSpPr>
        <p:spPr>
          <a:xfrm>
            <a:off x="2743200" y="533400"/>
            <a:ext cx="8915400" cy="685800"/>
          </a:xfrm>
          <a:prstGeom prst="rect">
            <a:avLst/>
          </a:prstGeom>
        </p:spPr>
        <p:txBody>
          <a:bodyPr>
            <a:normAutofit/>
          </a:bodyPr>
          <a:lstStyle/>
          <a:p>
            <a:pPr eaLnBrk="1" fontAlgn="auto" hangingPunct="1">
              <a:spcAft>
                <a:spcPts val="0"/>
              </a:spcAft>
              <a:defRPr/>
            </a:pPr>
            <a:r>
              <a:rPr lang="en-US" sz="3600" b="1" dirty="0">
                <a:solidFill>
                  <a:srgbClr val="FF0000"/>
                </a:solidFill>
                <a:latin typeface="Helvetica" pitchFamily="34" charset="0"/>
                <a:ea typeface="+mj-ea"/>
                <a:cs typeface="+mj-cs"/>
              </a:rPr>
              <a:t>What version of the statutes to use?</a:t>
            </a:r>
            <a:endParaRPr lang="en-US" sz="3000" dirty="0">
              <a:solidFill>
                <a:srgbClr val="FF0000"/>
              </a:solidFill>
              <a:latin typeface="Helvetica" pitchFamily="34" charset="0"/>
              <a:ea typeface="+mj-ea"/>
              <a:cs typeface="+mj-cs"/>
            </a:endParaRPr>
          </a:p>
        </p:txBody>
      </p:sp>
      <p:sp>
        <p:nvSpPr>
          <p:cNvPr id="2" name="Title 1">
            <a:extLst>
              <a:ext uri="{FF2B5EF4-FFF2-40B4-BE49-F238E27FC236}">
                <a16:creationId xmlns:a16="http://schemas.microsoft.com/office/drawing/2014/main" id="{E241110D-9069-B45A-64E2-F4A468DCE004}"/>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3ECA264B-1166-85DD-6220-D7506F9797D9}"/>
              </a:ext>
            </a:extLst>
          </p:cNvPr>
          <p:cNvSpPr txBox="1"/>
          <p:nvPr/>
        </p:nvSpPr>
        <p:spPr>
          <a:xfrm>
            <a:off x="2743200" y="1362075"/>
            <a:ext cx="8915400" cy="4503797"/>
          </a:xfrm>
          <a:prstGeom prst="rect">
            <a:avLst/>
          </a:prstGeom>
          <a:noFill/>
        </p:spPr>
        <p:txBody>
          <a:bodyPr wrap="square">
            <a:spAutoFit/>
          </a:bodyPr>
          <a:lstStyle/>
          <a:p>
            <a:pPr marL="457200" marR="0"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800" b="1" dirty="0">
                <a:effectLst/>
                <a:ea typeface="Times New Roman" panose="02020603050405020304" pitchFamily="18" charset="0"/>
                <a:cs typeface="Arial" panose="020B0604020202020204" pitchFamily="34" charset="0"/>
              </a:rPr>
              <a:t>For the FHA</a:t>
            </a:r>
            <a:r>
              <a:rPr lang="en-US" sz="2800" dirty="0">
                <a:effectLst/>
                <a:ea typeface="Times New Roman" panose="02020603050405020304" pitchFamily="18" charset="0"/>
                <a:cs typeface="Arial" panose="020B0604020202020204" pitchFamily="34" charset="0"/>
              </a:rPr>
              <a:t>, use the version at </a:t>
            </a:r>
            <a:r>
              <a:rPr lang="en-US" sz="2800" dirty="0">
                <a:ea typeface="Times New Roman" panose="02020603050405020304" pitchFamily="18" charset="0"/>
                <a:cs typeface="Arial" panose="020B0604020202020204" pitchFamily="34" charset="0"/>
                <a:sym typeface="Wingdings" panose="05000000000000000000" pitchFamily="2" charset="2"/>
              </a:rPr>
              <a:t>Supp. </a:t>
            </a:r>
            <a:r>
              <a:rPr lang="en-US" sz="2800" dirty="0">
                <a:ea typeface="Times New Roman" panose="02020603050405020304" pitchFamily="18" charset="0"/>
                <a:cs typeface="Arial" panose="020B0604020202020204" pitchFamily="34" charset="0"/>
                <a:sym typeface="Wingdings" panose="05000000000000000000" pitchFamily="2" charset="2"/>
                <a:hlinkClick r:id="rId3"/>
              </a:rPr>
              <a:t>162-163</a:t>
            </a:r>
            <a:r>
              <a:rPr lang="en-US" sz="2800" dirty="0">
                <a:ea typeface="Times New Roman" panose="02020603050405020304" pitchFamily="18" charset="0"/>
                <a:cs typeface="Arial" panose="020B0604020202020204" pitchFamily="34" charset="0"/>
                <a:sym typeface="Wingdings" panose="05000000000000000000" pitchFamily="2" charset="2"/>
              </a:rPr>
              <a:t>. Make sure you use the revised (more complete and better formatted) version of pages Supp. </a:t>
            </a:r>
            <a:r>
              <a:rPr lang="en-US" sz="2800" dirty="0">
                <a:ea typeface="Times New Roman" panose="02020603050405020304" pitchFamily="18" charset="0"/>
                <a:cs typeface="Arial" panose="020B0604020202020204" pitchFamily="34" charset="0"/>
                <a:sym typeface="Wingdings" panose="05000000000000000000" pitchFamily="2" charset="2"/>
                <a:hlinkClick r:id="rId3"/>
              </a:rPr>
              <a:t>162-163</a:t>
            </a:r>
            <a:r>
              <a:rPr lang="en-US" sz="2800" dirty="0">
                <a:ea typeface="Times New Roman" panose="02020603050405020304" pitchFamily="18" charset="0"/>
                <a:cs typeface="Arial" panose="020B0604020202020204" pitchFamily="34" charset="0"/>
                <a:sym typeface="Wingdings" panose="05000000000000000000" pitchFamily="2" charset="2"/>
              </a:rPr>
              <a:t>, If you don’t see “Revised” on Supp. </a:t>
            </a:r>
            <a:r>
              <a:rPr lang="en-US" sz="2800" dirty="0">
                <a:ea typeface="Times New Roman" panose="02020603050405020304" pitchFamily="18" charset="0"/>
                <a:cs typeface="Arial" panose="020B0604020202020204" pitchFamily="34" charset="0"/>
                <a:sym typeface="Wingdings" panose="05000000000000000000" pitchFamily="2" charset="2"/>
                <a:hlinkClick r:id="rId3"/>
              </a:rPr>
              <a:t>162</a:t>
            </a:r>
            <a:r>
              <a:rPr lang="en-US" sz="2800" dirty="0">
                <a:ea typeface="Times New Roman" panose="02020603050405020304" pitchFamily="18" charset="0"/>
                <a:cs typeface="Arial" panose="020B0604020202020204" pitchFamily="34" charset="0"/>
                <a:sym typeface="Wingdings" panose="05000000000000000000" pitchFamily="2" charset="2"/>
              </a:rPr>
              <a:t> you’re looking at the older version. Also, don’t use the version in CB 283-285. If you’d like, you can print out the two revised Supp. pages alone from here: </a:t>
            </a:r>
            <a:r>
              <a:rPr lang="en-US" sz="2800" dirty="0">
                <a:ea typeface="Times New Roman" panose="02020603050405020304" pitchFamily="18" charset="0"/>
                <a:cs typeface="Arial" panose="020B0604020202020204" pitchFamily="34" charset="0"/>
                <a:sym typeface="Wingdings" panose="05000000000000000000" pitchFamily="2" charset="2"/>
                <a:hlinkClick r:id="rId4" action="ppaction://hlinkfile"/>
              </a:rPr>
              <a:t>Revised Supp. 162-163</a:t>
            </a:r>
            <a:r>
              <a:rPr lang="en-US" sz="2800" dirty="0">
                <a:ea typeface="Times New Roman" panose="02020603050405020304" pitchFamily="18" charset="0"/>
                <a:cs typeface="Arial" panose="020B0604020202020204" pitchFamily="34" charset="0"/>
                <a:sym typeface="Wingdings" panose="05000000000000000000" pitchFamily="2" charset="2"/>
              </a:rPr>
              <a:t>.</a:t>
            </a:r>
            <a:endParaRPr lang="en-US" sz="2800" dirty="0">
              <a:effectLst/>
              <a:ea typeface="Times New Roman" panose="02020603050405020304" pitchFamily="18" charset="0"/>
              <a:cs typeface="Arial" panose="020B0604020202020204" pitchFamily="34" charset="0"/>
            </a:endParaRPr>
          </a:p>
          <a:p>
            <a:pPr marL="457200" marR="0"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800" b="1" dirty="0">
                <a:effectLst/>
                <a:ea typeface="Times New Roman" panose="02020603050405020304" pitchFamily="18" charset="0"/>
                <a:cs typeface="Arial" panose="020B0604020202020204" pitchFamily="34" charset="0"/>
              </a:rPr>
              <a:t>For the Civil Rights Act of 1866, 42 USC § 1982</a:t>
            </a:r>
            <a:r>
              <a:rPr lang="en-US" sz="2800" dirty="0">
                <a:effectLst/>
                <a:ea typeface="Times New Roman" panose="02020603050405020304" pitchFamily="18" charset="0"/>
                <a:cs typeface="Arial" panose="020B0604020202020204" pitchFamily="34" charset="0"/>
              </a:rPr>
              <a:t>, see CB 294.</a:t>
            </a:r>
          </a:p>
        </p:txBody>
      </p:sp>
    </p:spTree>
    <p:extLst>
      <p:ext uri="{BB962C8B-B14F-4D97-AF65-F5344CB8AC3E}">
        <p14:creationId xmlns:p14="http://schemas.microsoft.com/office/powerpoint/2010/main" val="16043405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8DB7C3-FAC1-528E-8C56-6A3E47E08D68}"/>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15559A58-B948-8220-590C-C6D7C432C5C7}"/>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F47321"/>
                </a:solidFill>
                <a:latin typeface="Helvetica" pitchFamily="34" charset="0"/>
                <a:ea typeface="+mj-ea"/>
                <a:cs typeface="+mj-cs"/>
              </a:rPr>
              <a:t>Wetzel v. Glen St. Andrew Living Community (CB 285)</a:t>
            </a:r>
            <a:endParaRPr lang="en-US" sz="3200" dirty="0">
              <a:solidFill>
                <a:schemeClr val="tx1">
                  <a:lumMod val="50000"/>
                  <a:lumOff val="50000"/>
                </a:schemeClr>
              </a:solidFill>
              <a:latin typeface="Helvetica" pitchFamily="34" charset="0"/>
              <a:ea typeface="+mj-ea"/>
              <a:cs typeface="+mj-cs"/>
            </a:endParaRPr>
          </a:p>
        </p:txBody>
      </p:sp>
      <p:sp>
        <p:nvSpPr>
          <p:cNvPr id="2" name="Title 1">
            <a:extLst>
              <a:ext uri="{FF2B5EF4-FFF2-40B4-BE49-F238E27FC236}">
                <a16:creationId xmlns:a16="http://schemas.microsoft.com/office/drawing/2014/main" id="{A63E4E18-8F07-061D-7F23-F7FCE8151B9C}"/>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304AC7F8-82DA-D423-D3B7-553C7E221B68}"/>
              </a:ext>
            </a:extLst>
          </p:cNvPr>
          <p:cNvSpPr txBox="1"/>
          <p:nvPr/>
        </p:nvSpPr>
        <p:spPr>
          <a:xfrm>
            <a:off x="2743200" y="1384707"/>
            <a:ext cx="8382000" cy="5273238"/>
          </a:xfrm>
          <a:prstGeom prst="rect">
            <a:avLst/>
          </a:prstGeom>
          <a:noFill/>
        </p:spPr>
        <p:txBody>
          <a:bodyPr wrap="square">
            <a:spAutoFit/>
          </a:bodyPr>
          <a:lstStyle/>
          <a:p>
            <a:pPr algn="just">
              <a:spcBef>
                <a:spcPts val="0"/>
              </a:spcBef>
              <a:spcAft>
                <a:spcPts val="800"/>
              </a:spcAft>
              <a:tabLst>
                <a:tab pos="0" algn="l"/>
                <a:tab pos="457200" algn="l"/>
                <a:tab pos="914400" algn="l"/>
                <a:tab pos="1371600" algn="l"/>
                <a:tab pos="5543550" algn="l"/>
                <a:tab pos="5943600" algn="l"/>
              </a:tabLst>
            </a:pPr>
            <a:r>
              <a:rPr lang="en-US" sz="3000" b="1" dirty="0">
                <a:cs typeface="Arial" panose="020B0604020202020204" pitchFamily="34" charset="0"/>
              </a:rPr>
              <a:t>Hostile housing environment: elements (CB 288)</a:t>
            </a:r>
          </a:p>
          <a:p>
            <a:pPr marL="514350" indent="-514350">
              <a:buFont typeface="+mj-lt"/>
              <a:buAutoNum type="arabicPeriod"/>
            </a:pPr>
            <a:r>
              <a:rPr lang="en-US" sz="2700" dirty="0">
                <a:cs typeface="Arial" panose="020B0604020202020204" pitchFamily="34" charset="0"/>
              </a:rPr>
              <a:t>Plaintiff endured unwelcome harassment based on a protected characteristic</a:t>
            </a:r>
          </a:p>
          <a:p>
            <a:pPr marL="914400" lvl="1" indent="-228600">
              <a:buFont typeface="Arial" panose="020B0604020202020204" pitchFamily="34" charset="0"/>
              <a:buChar char="•"/>
            </a:pPr>
            <a:r>
              <a:rPr lang="en-US" sz="2700" i="1" dirty="0">
                <a:cs typeface="Arial" panose="020B0604020202020204" pitchFamily="34" charset="0"/>
              </a:rPr>
              <a:t>Wetzel</a:t>
            </a:r>
            <a:r>
              <a:rPr lang="en-US" sz="2700" dirty="0">
                <a:cs typeface="Arial" panose="020B0604020202020204" pitchFamily="34" charset="0"/>
              </a:rPr>
              <a:t>: looks to Title VII of the Civil Rights Act of 1964, which prohibits discrimination based on sex in employment. Hively (7</a:t>
            </a:r>
            <a:r>
              <a:rPr lang="en-US" sz="2700" baseline="30000" dirty="0">
                <a:cs typeface="Arial" panose="020B0604020202020204" pitchFamily="34" charset="0"/>
              </a:rPr>
              <a:t>th</a:t>
            </a:r>
            <a:r>
              <a:rPr lang="en-US" sz="2700" dirty="0">
                <a:cs typeface="Arial" panose="020B0604020202020204" pitchFamily="34" charset="0"/>
              </a:rPr>
              <a:t> Cir) (CB 288) (and later Bostock (S. Ct.)(CB 292)) interpreted “sex” to include “sexual orientation.”</a:t>
            </a:r>
          </a:p>
          <a:p>
            <a:pPr marL="914400" lvl="1" indent="-228600">
              <a:buFont typeface="Arial" panose="020B0604020202020204" pitchFamily="34" charset="0"/>
              <a:buChar char="•"/>
            </a:pPr>
            <a:r>
              <a:rPr lang="en-US" sz="2700" i="1" dirty="0">
                <a:cs typeface="Arial" panose="020B0604020202020204" pitchFamily="34" charset="0"/>
              </a:rPr>
              <a:t>Wetzel</a:t>
            </a:r>
            <a:r>
              <a:rPr lang="en-US" sz="2700" dirty="0">
                <a:cs typeface="Arial" panose="020B0604020202020204" pitchFamily="34" charset="0"/>
              </a:rPr>
              <a:t> holds the FHA’s prohibition on discrimination based on sex similarly includes discrimination based on sexual orientation.</a:t>
            </a:r>
            <a:endParaRPr lang="en-US" sz="2800" dirty="0">
              <a:cs typeface="Arial" panose="020B0604020202020204" pitchFamily="34" charset="0"/>
            </a:endParaRPr>
          </a:p>
        </p:txBody>
      </p:sp>
    </p:spTree>
    <p:extLst>
      <p:ext uri="{BB962C8B-B14F-4D97-AF65-F5344CB8AC3E}">
        <p14:creationId xmlns:p14="http://schemas.microsoft.com/office/powerpoint/2010/main" val="9288938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298A1F-0A9D-C60A-86AE-05C3182FDF02}"/>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509CC3EC-2FA8-5C8C-658B-2F0A21895287}"/>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F47321"/>
                </a:solidFill>
                <a:latin typeface="Helvetica" pitchFamily="34" charset="0"/>
                <a:ea typeface="+mj-ea"/>
                <a:cs typeface="+mj-cs"/>
              </a:rPr>
              <a:t>Wetzel v. Glen St. Andrew Living Community (CB 285)</a:t>
            </a:r>
            <a:endParaRPr lang="en-US" sz="3200" dirty="0">
              <a:solidFill>
                <a:schemeClr val="tx1">
                  <a:lumMod val="50000"/>
                  <a:lumOff val="50000"/>
                </a:schemeClr>
              </a:solidFill>
              <a:latin typeface="Helvetica" pitchFamily="34" charset="0"/>
              <a:ea typeface="+mj-ea"/>
              <a:cs typeface="+mj-cs"/>
            </a:endParaRPr>
          </a:p>
        </p:txBody>
      </p:sp>
      <p:sp>
        <p:nvSpPr>
          <p:cNvPr id="2" name="Title 1">
            <a:extLst>
              <a:ext uri="{FF2B5EF4-FFF2-40B4-BE49-F238E27FC236}">
                <a16:creationId xmlns:a16="http://schemas.microsoft.com/office/drawing/2014/main" id="{03C2EF40-93B2-89C2-A4BF-882FC9478D3D}"/>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6F7C87E3-9B08-DD25-EA54-C2BFE456B685}"/>
              </a:ext>
            </a:extLst>
          </p:cNvPr>
          <p:cNvSpPr txBox="1"/>
          <p:nvPr/>
        </p:nvSpPr>
        <p:spPr>
          <a:xfrm>
            <a:off x="2743200" y="1384707"/>
            <a:ext cx="8382000" cy="5704126"/>
          </a:xfrm>
          <a:prstGeom prst="rect">
            <a:avLst/>
          </a:prstGeom>
          <a:noFill/>
        </p:spPr>
        <p:txBody>
          <a:bodyPr wrap="square">
            <a:spAutoFit/>
          </a:bodyPr>
          <a:lstStyle/>
          <a:p>
            <a:pPr algn="just">
              <a:spcBef>
                <a:spcPts val="0"/>
              </a:spcBef>
              <a:spcAft>
                <a:spcPts val="800"/>
              </a:spcAft>
              <a:tabLst>
                <a:tab pos="0" algn="l"/>
                <a:tab pos="457200" algn="l"/>
                <a:tab pos="914400" algn="l"/>
                <a:tab pos="1371600" algn="l"/>
                <a:tab pos="5543550" algn="l"/>
                <a:tab pos="5943600" algn="l"/>
              </a:tabLst>
            </a:pPr>
            <a:r>
              <a:rPr lang="en-US" sz="3000" b="1" dirty="0">
                <a:cs typeface="Arial" panose="020B0604020202020204" pitchFamily="34" charset="0"/>
              </a:rPr>
              <a:t>Hostile housing environment: elements (CB 288)</a:t>
            </a:r>
          </a:p>
          <a:p>
            <a:pPr marL="514350" indent="-514350">
              <a:buFont typeface="+mj-lt"/>
              <a:buAutoNum type="arabicPeriod" startAt="2"/>
            </a:pPr>
            <a:r>
              <a:rPr lang="en-US" sz="2700" dirty="0">
                <a:cs typeface="Arial" panose="020B0604020202020204" pitchFamily="34" charset="0"/>
              </a:rPr>
              <a:t>The harassment was severe or pervasive enough to interfere with the terms, conditions, or privileges of the rental</a:t>
            </a:r>
          </a:p>
          <a:p>
            <a:pPr marL="914400" lvl="1" indent="-228600">
              <a:buFont typeface="Arial" panose="020B0604020202020204" pitchFamily="34" charset="0"/>
              <a:buChar char="•"/>
            </a:pPr>
            <a:r>
              <a:rPr lang="en-US" sz="2700" dirty="0">
                <a:cs typeface="Arial" panose="020B0604020202020204" pitchFamily="34" charset="0"/>
              </a:rPr>
              <a:t>Severe or pervasive: one or the other or both needed. Must objectively interfere with the enjoyment of the premises or privileges of the rental</a:t>
            </a:r>
          </a:p>
          <a:p>
            <a:pPr marL="914400" lvl="1" indent="-228600">
              <a:buFont typeface="Arial" panose="020B0604020202020204" pitchFamily="34" charset="0"/>
              <a:buChar char="•"/>
            </a:pPr>
            <a:r>
              <a:rPr lang="en-US" sz="2700" dirty="0">
                <a:cs typeface="Arial" panose="020B0604020202020204" pitchFamily="34" charset="0"/>
              </a:rPr>
              <a:t>Factors: how often the conduct was, how severe, physically threatening or humiliating (not just offensive)</a:t>
            </a:r>
          </a:p>
          <a:p>
            <a:pPr algn="just">
              <a:spcBef>
                <a:spcPts val="0"/>
              </a:spcBef>
              <a:spcAft>
                <a:spcPts val="800"/>
              </a:spcAft>
              <a:tabLst>
                <a:tab pos="0" algn="l"/>
                <a:tab pos="457200" algn="l"/>
                <a:tab pos="914400" algn="l"/>
                <a:tab pos="1371600" algn="l"/>
                <a:tab pos="5543550" algn="l"/>
                <a:tab pos="5943600" algn="l"/>
              </a:tabLst>
            </a:pPr>
            <a:endParaRPr lang="en-US" sz="2800" dirty="0">
              <a:cs typeface="Arial" panose="020B0604020202020204" pitchFamily="34" charset="0"/>
            </a:endParaRPr>
          </a:p>
        </p:txBody>
      </p:sp>
    </p:spTree>
    <p:extLst>
      <p:ext uri="{BB962C8B-B14F-4D97-AF65-F5344CB8AC3E}">
        <p14:creationId xmlns:p14="http://schemas.microsoft.com/office/powerpoint/2010/main" val="42235870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FAE4B2-CE7E-0C1A-4951-ABBCE6E9CD4B}"/>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E3088D09-2740-D570-96C8-0C6D1CFAAABE}"/>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F47321"/>
                </a:solidFill>
                <a:latin typeface="Helvetica" pitchFamily="34" charset="0"/>
                <a:ea typeface="+mj-ea"/>
                <a:cs typeface="+mj-cs"/>
              </a:rPr>
              <a:t>Wetzel v. Glen St. Andrew Living Community (CB 285)</a:t>
            </a:r>
            <a:endParaRPr lang="en-US" sz="3200" dirty="0">
              <a:solidFill>
                <a:schemeClr val="tx1">
                  <a:lumMod val="50000"/>
                  <a:lumOff val="50000"/>
                </a:schemeClr>
              </a:solidFill>
              <a:latin typeface="Helvetica" pitchFamily="34" charset="0"/>
              <a:ea typeface="+mj-ea"/>
              <a:cs typeface="+mj-cs"/>
            </a:endParaRPr>
          </a:p>
        </p:txBody>
      </p:sp>
      <p:sp>
        <p:nvSpPr>
          <p:cNvPr id="2" name="Title 1">
            <a:extLst>
              <a:ext uri="{FF2B5EF4-FFF2-40B4-BE49-F238E27FC236}">
                <a16:creationId xmlns:a16="http://schemas.microsoft.com/office/drawing/2014/main" id="{11AC16B9-8353-A01E-8538-320A2DBBE79F}"/>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7ED69A3D-9AE9-1905-37FC-F82C597AAE1D}"/>
              </a:ext>
            </a:extLst>
          </p:cNvPr>
          <p:cNvSpPr txBox="1"/>
          <p:nvPr/>
        </p:nvSpPr>
        <p:spPr>
          <a:xfrm>
            <a:off x="2743200" y="1384707"/>
            <a:ext cx="8686800" cy="5180905"/>
          </a:xfrm>
          <a:prstGeom prst="rect">
            <a:avLst/>
          </a:prstGeom>
          <a:noFill/>
        </p:spPr>
        <p:txBody>
          <a:bodyPr wrap="square">
            <a:spAutoFit/>
          </a:bodyPr>
          <a:lstStyle/>
          <a:p>
            <a:pPr marL="0" marR="0" lvl="0" indent="0" algn="just" defTabSz="914400" rtl="0" eaLnBrk="0" fontAlgn="base" latinLnBrk="0" hangingPunct="0">
              <a:lnSpc>
                <a:spcPct val="100000"/>
              </a:lnSpc>
              <a:spcBef>
                <a:spcPts val="0"/>
              </a:spcBef>
              <a:spcAft>
                <a:spcPts val="800"/>
              </a:spcAft>
              <a:buClrTx/>
              <a:buSzTx/>
              <a:buFontTx/>
              <a:buNone/>
              <a:tabLst>
                <a:tab pos="0" algn="l"/>
                <a:tab pos="457200" algn="l"/>
                <a:tab pos="914400" algn="l"/>
                <a:tab pos="1371600" algn="l"/>
                <a:tab pos="5543550" algn="l"/>
                <a:tab pos="5943600" algn="l"/>
              </a:tabLst>
              <a:defRPr/>
            </a:pPr>
            <a:r>
              <a:rPr kumimoji="0" lang="en-US" sz="2900" b="1" i="0" u="none" strike="noStrike" kern="1200" cap="none" spc="-2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Hostile housing environment: elements (CB 288)</a:t>
            </a:r>
          </a:p>
          <a:p>
            <a:pPr marL="742950" indent="-514350">
              <a:spcAft>
                <a:spcPts val="600"/>
              </a:spcAft>
              <a:buFont typeface="+mj-lt"/>
              <a:buAutoNum type="arabicPeriod" startAt="3"/>
            </a:pPr>
            <a:r>
              <a:rPr lang="en-US" sz="2700" dirty="0">
                <a:cs typeface="Arial" panose="020B0604020202020204" pitchFamily="34" charset="0"/>
              </a:rPr>
              <a:t>There is a basis for imputing liability to the landlord</a:t>
            </a:r>
          </a:p>
          <a:p>
            <a:pPr algn="just">
              <a:spcBef>
                <a:spcPts val="0"/>
              </a:spcBef>
              <a:spcAft>
                <a:spcPts val="800"/>
              </a:spcAft>
              <a:tabLst>
                <a:tab pos="0" algn="l"/>
                <a:tab pos="457200" algn="l"/>
                <a:tab pos="914400" algn="l"/>
                <a:tab pos="1371600" algn="l"/>
                <a:tab pos="5543550" algn="l"/>
                <a:tab pos="5943600" algn="l"/>
              </a:tabLst>
            </a:pPr>
            <a:r>
              <a:rPr lang="en-US" sz="2700" dirty="0">
                <a:cs typeface="Arial" panose="020B0604020202020204" pitchFamily="34" charset="0"/>
              </a:rPr>
              <a:t>Who is liable for harassment under the FHA?</a:t>
            </a:r>
          </a:p>
          <a:p>
            <a:pPr marL="457200"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700" dirty="0">
                <a:cs typeface="Arial" panose="020B0604020202020204" pitchFamily="34" charset="0"/>
              </a:rPr>
              <a:t>Wetzel was suing the corporate owner of St. Andrew. Can a landlord ever be liable for discriminatory harassment by other tenants?</a:t>
            </a:r>
          </a:p>
          <a:p>
            <a:pPr marL="457200"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700" dirty="0">
                <a:cs typeface="Arial" panose="020B0604020202020204" pitchFamily="34" charset="0"/>
              </a:rPr>
              <a:t>Problem: “On its face, the Act does not address who may be liable when sex-based discrimination [which the FHA proscribes] occurs or under what circumstances.” (CB 289)</a:t>
            </a:r>
          </a:p>
          <a:p>
            <a:pPr marL="457200"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700" dirty="0">
                <a:cs typeface="Arial" panose="020B0604020202020204" pitchFamily="34" charset="0"/>
              </a:rPr>
              <a:t>How, then, to decide who may be liable?</a:t>
            </a:r>
          </a:p>
        </p:txBody>
      </p:sp>
    </p:spTree>
    <p:extLst>
      <p:ext uri="{BB962C8B-B14F-4D97-AF65-F5344CB8AC3E}">
        <p14:creationId xmlns:p14="http://schemas.microsoft.com/office/powerpoint/2010/main" val="38388217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1691E0-40DA-C417-0049-D65225685B4B}"/>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971B2A54-1EFE-041F-8339-90759914A333}"/>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F47321"/>
                </a:solidFill>
                <a:latin typeface="Helvetica" pitchFamily="34" charset="0"/>
                <a:ea typeface="+mj-ea"/>
                <a:cs typeface="+mj-cs"/>
              </a:rPr>
              <a:t>Wetzel v. Glen St. Andrew Living Community (CB 285)</a:t>
            </a:r>
            <a:endParaRPr lang="en-US" sz="3200" dirty="0">
              <a:solidFill>
                <a:schemeClr val="tx1">
                  <a:lumMod val="50000"/>
                  <a:lumOff val="50000"/>
                </a:schemeClr>
              </a:solidFill>
              <a:latin typeface="Helvetica" pitchFamily="34" charset="0"/>
              <a:ea typeface="+mj-ea"/>
              <a:cs typeface="+mj-cs"/>
            </a:endParaRPr>
          </a:p>
        </p:txBody>
      </p:sp>
      <p:sp>
        <p:nvSpPr>
          <p:cNvPr id="2" name="Title 1">
            <a:extLst>
              <a:ext uri="{FF2B5EF4-FFF2-40B4-BE49-F238E27FC236}">
                <a16:creationId xmlns:a16="http://schemas.microsoft.com/office/drawing/2014/main" id="{3B91A3BE-AC16-4CC2-921D-F8BDA704EEC2}"/>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CEFB8A34-5A1D-E0E9-AACD-59339E379CBD}"/>
              </a:ext>
            </a:extLst>
          </p:cNvPr>
          <p:cNvSpPr txBox="1"/>
          <p:nvPr/>
        </p:nvSpPr>
        <p:spPr>
          <a:xfrm>
            <a:off x="2514600" y="1362075"/>
            <a:ext cx="8763000" cy="5247590"/>
          </a:xfrm>
          <a:prstGeom prst="rect">
            <a:avLst/>
          </a:prstGeom>
          <a:noFill/>
        </p:spPr>
        <p:txBody>
          <a:bodyPr wrap="square">
            <a:spAutoFit/>
          </a:bodyPr>
          <a:lstStyle/>
          <a:p>
            <a:pPr marL="228600">
              <a:spcAft>
                <a:spcPts val="600"/>
              </a:spcAft>
            </a:pPr>
            <a:r>
              <a:rPr lang="en-US" sz="2800" b="1" spc="-20" dirty="0">
                <a:cs typeface="Arial" panose="020B0604020202020204" pitchFamily="34" charset="0"/>
              </a:rPr>
              <a:t>Hostile housing environment: elements (CB 288)</a:t>
            </a:r>
          </a:p>
          <a:p>
            <a:pPr marL="742950" indent="-514350">
              <a:spcAft>
                <a:spcPts val="600"/>
              </a:spcAft>
              <a:buFont typeface="+mj-lt"/>
              <a:buAutoNum type="arabicPeriod" startAt="3"/>
            </a:pPr>
            <a:r>
              <a:rPr lang="en-US" sz="2700" dirty="0">
                <a:cs typeface="Arial" panose="020B0604020202020204" pitchFamily="34" charset="0"/>
              </a:rPr>
              <a:t>There is a basis for imputing liability to the landlord</a:t>
            </a:r>
          </a:p>
          <a:p>
            <a:pPr marL="228600">
              <a:spcAft>
                <a:spcPts val="600"/>
              </a:spcAft>
            </a:pPr>
            <a:r>
              <a:rPr lang="en-US" sz="2500" dirty="0">
                <a:cs typeface="Arial" panose="020B0604020202020204" pitchFamily="34" charset="0"/>
              </a:rPr>
              <a:t>Again, the Court looks to other anti-discrimination statutes:</a:t>
            </a:r>
          </a:p>
          <a:p>
            <a:pPr marL="571500" indent="-342900">
              <a:spcAft>
                <a:spcPts val="600"/>
              </a:spcAft>
              <a:buFont typeface="Arial" panose="020B0604020202020204" pitchFamily="34" charset="0"/>
              <a:buChar char="•"/>
            </a:pPr>
            <a:r>
              <a:rPr lang="en-US" sz="2500" dirty="0">
                <a:cs typeface="Arial" panose="020B0604020202020204" pitchFamily="34" charset="0"/>
              </a:rPr>
              <a:t>Title VII has “operative language … identical to” § 3604(b) and also governs discrimination based on sex</a:t>
            </a:r>
          </a:p>
          <a:p>
            <a:pPr marL="1028700" lvl="1" indent="-342900">
              <a:spcAft>
                <a:spcPts val="600"/>
              </a:spcAft>
              <a:buFont typeface="Arial" panose="020B0604020202020204" pitchFamily="34" charset="0"/>
              <a:buChar char="•"/>
            </a:pPr>
            <a:r>
              <a:rPr lang="en-US" sz="2500" dirty="0">
                <a:cs typeface="Arial" panose="020B0604020202020204" pitchFamily="34" charset="0"/>
              </a:rPr>
              <a:t>The Supreme Court have held that employers may be liable for sexual harassment by other employees, AND</a:t>
            </a:r>
          </a:p>
          <a:p>
            <a:pPr marL="1028700" lvl="1" indent="-342900">
              <a:spcAft>
                <a:spcPts val="600"/>
              </a:spcAft>
              <a:buFont typeface="Arial" panose="020B0604020202020204" pitchFamily="34" charset="0"/>
              <a:buChar char="•"/>
            </a:pPr>
            <a:r>
              <a:rPr lang="en-US" sz="2500" dirty="0">
                <a:cs typeface="Arial" panose="020B0604020202020204" pitchFamily="34" charset="0"/>
              </a:rPr>
              <a:t>It is no requirement for employer liability that the employer itself had discriminatory intent.</a:t>
            </a:r>
          </a:p>
          <a:p>
            <a:pPr marL="571500" indent="-342900">
              <a:spcAft>
                <a:spcPts val="600"/>
              </a:spcAft>
              <a:buFont typeface="Arial" panose="020B0604020202020204" pitchFamily="34" charset="0"/>
              <a:buChar char="•"/>
            </a:pPr>
            <a:r>
              <a:rPr lang="en-US" sz="2500" dirty="0">
                <a:cs typeface="Arial" panose="020B0604020202020204" pitchFamily="34" charset="0"/>
              </a:rPr>
              <a:t>But there’s a cautionary policy concern about too easily drawing the analogy to Title VII and employment…</a:t>
            </a:r>
            <a:endParaRPr lang="en-US" sz="2700" dirty="0">
              <a:cs typeface="Arial" panose="020B0604020202020204" pitchFamily="34" charset="0"/>
            </a:endParaRPr>
          </a:p>
        </p:txBody>
      </p:sp>
    </p:spTree>
    <p:extLst>
      <p:ext uri="{BB962C8B-B14F-4D97-AF65-F5344CB8AC3E}">
        <p14:creationId xmlns:p14="http://schemas.microsoft.com/office/powerpoint/2010/main" val="385167923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33D7CF-4050-6942-8B0C-F7E416A4C84D}"/>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60F62C14-9EE9-B7E1-9F31-24273D781C98}"/>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F47321"/>
                </a:solidFill>
                <a:latin typeface="Helvetica" pitchFamily="34" charset="0"/>
                <a:ea typeface="+mj-ea"/>
                <a:cs typeface="+mj-cs"/>
              </a:rPr>
              <a:t>Wetzel v. Glen St. Andrew Living Community (CB 285)</a:t>
            </a:r>
            <a:endParaRPr lang="en-US" sz="3200" dirty="0">
              <a:solidFill>
                <a:schemeClr val="tx1">
                  <a:lumMod val="50000"/>
                  <a:lumOff val="50000"/>
                </a:schemeClr>
              </a:solidFill>
              <a:latin typeface="Helvetica" pitchFamily="34" charset="0"/>
              <a:ea typeface="+mj-ea"/>
              <a:cs typeface="+mj-cs"/>
            </a:endParaRPr>
          </a:p>
        </p:txBody>
      </p:sp>
      <p:sp>
        <p:nvSpPr>
          <p:cNvPr id="2" name="Title 1">
            <a:extLst>
              <a:ext uri="{FF2B5EF4-FFF2-40B4-BE49-F238E27FC236}">
                <a16:creationId xmlns:a16="http://schemas.microsoft.com/office/drawing/2014/main" id="{31FEE019-C720-DD5F-97D8-583B913322E5}"/>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372C4893-649E-6C07-21C4-07A1D318A20E}"/>
              </a:ext>
            </a:extLst>
          </p:cNvPr>
          <p:cNvSpPr txBox="1"/>
          <p:nvPr/>
        </p:nvSpPr>
        <p:spPr>
          <a:xfrm>
            <a:off x="2514600" y="1362075"/>
            <a:ext cx="8763000" cy="4708981"/>
          </a:xfrm>
          <a:prstGeom prst="rect">
            <a:avLst/>
          </a:prstGeom>
          <a:noFill/>
        </p:spPr>
        <p:txBody>
          <a:bodyPr wrap="square">
            <a:spAutoFit/>
          </a:bodyPr>
          <a:lstStyle/>
          <a:p>
            <a:pPr marL="228600">
              <a:spcAft>
                <a:spcPts val="600"/>
              </a:spcAft>
            </a:pPr>
            <a:r>
              <a:rPr lang="en-US" sz="2800" b="1" spc="-20" dirty="0">
                <a:cs typeface="Arial" panose="020B0604020202020204" pitchFamily="34" charset="0"/>
              </a:rPr>
              <a:t>Hostile housing environment: elements (CB 288)</a:t>
            </a:r>
          </a:p>
          <a:p>
            <a:pPr marL="742950" indent="-514350">
              <a:spcAft>
                <a:spcPts val="600"/>
              </a:spcAft>
              <a:buFont typeface="+mj-lt"/>
              <a:buAutoNum type="arabicPeriod" startAt="3"/>
            </a:pPr>
            <a:r>
              <a:rPr lang="en-US" sz="2700" dirty="0">
                <a:cs typeface="Arial" panose="020B0604020202020204" pitchFamily="34" charset="0"/>
              </a:rPr>
              <a:t>There is a basis for imputing liability to the landlord</a:t>
            </a:r>
          </a:p>
          <a:p>
            <a:pPr marL="228600">
              <a:spcAft>
                <a:spcPts val="600"/>
              </a:spcAft>
            </a:pPr>
            <a:r>
              <a:rPr lang="en-US" sz="2500" dirty="0">
                <a:cs typeface="Arial" panose="020B0604020202020204" pitchFamily="34" charset="0"/>
              </a:rPr>
              <a:t>We expect employers to exercise a fair degree of control and supervision over employees (who are agents of the employer) </a:t>
            </a:r>
          </a:p>
          <a:p>
            <a:pPr marL="571500" indent="-342900">
              <a:spcAft>
                <a:spcPts val="600"/>
              </a:spcAft>
              <a:buFont typeface="Arial" panose="020B0604020202020204" pitchFamily="34" charset="0"/>
              <a:buChar char="•"/>
            </a:pPr>
            <a:r>
              <a:rPr lang="en-US" sz="2500" dirty="0">
                <a:cs typeface="Arial" panose="020B0604020202020204" pitchFamily="34" charset="0"/>
              </a:rPr>
              <a:t>We do not necessarily expect the same degree of control and supervision of tenants by landlords, nor would we necessarily want it, given privacy and autonomy concerns.  (CB 289)</a:t>
            </a:r>
          </a:p>
          <a:p>
            <a:pPr marL="571500" indent="-342900">
              <a:spcAft>
                <a:spcPts val="600"/>
              </a:spcAft>
              <a:buFont typeface="Arial" panose="020B0604020202020204" pitchFamily="34" charset="0"/>
              <a:buChar char="•"/>
            </a:pPr>
            <a:r>
              <a:rPr lang="en-US" sz="2500" dirty="0">
                <a:cs typeface="Arial" panose="020B0604020202020204" pitchFamily="34" charset="0"/>
              </a:rPr>
              <a:t>So the Title VII analogy is suggestive but not enough, the court says.</a:t>
            </a:r>
            <a:endParaRPr lang="en-US" sz="2700" dirty="0">
              <a:cs typeface="Arial" panose="020B0604020202020204" pitchFamily="34" charset="0"/>
            </a:endParaRPr>
          </a:p>
        </p:txBody>
      </p:sp>
    </p:spTree>
    <p:extLst>
      <p:ext uri="{BB962C8B-B14F-4D97-AF65-F5344CB8AC3E}">
        <p14:creationId xmlns:p14="http://schemas.microsoft.com/office/powerpoint/2010/main" val="15009660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86A18D-6576-50FA-E828-C23A313A96F2}"/>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8241ED4C-40FC-6D2F-0487-20CD96581167}"/>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F47321"/>
                </a:solidFill>
                <a:latin typeface="Helvetica" pitchFamily="34" charset="0"/>
                <a:ea typeface="+mj-ea"/>
                <a:cs typeface="+mj-cs"/>
              </a:rPr>
              <a:t>Wetzel v. Glen St. Andrew Living Community (CB 285)</a:t>
            </a:r>
            <a:endParaRPr lang="en-US" sz="3200" dirty="0">
              <a:solidFill>
                <a:schemeClr val="tx1">
                  <a:lumMod val="50000"/>
                  <a:lumOff val="50000"/>
                </a:schemeClr>
              </a:solidFill>
              <a:latin typeface="Helvetica" pitchFamily="34" charset="0"/>
              <a:ea typeface="+mj-ea"/>
              <a:cs typeface="+mj-cs"/>
            </a:endParaRPr>
          </a:p>
        </p:txBody>
      </p:sp>
      <p:sp>
        <p:nvSpPr>
          <p:cNvPr id="2" name="Title 1">
            <a:extLst>
              <a:ext uri="{FF2B5EF4-FFF2-40B4-BE49-F238E27FC236}">
                <a16:creationId xmlns:a16="http://schemas.microsoft.com/office/drawing/2014/main" id="{946D6F5E-C9E7-7F0D-6438-E82B2536F163}"/>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2765B9A2-FDD1-1593-4B9C-C614678E76F8}"/>
              </a:ext>
            </a:extLst>
          </p:cNvPr>
          <p:cNvSpPr txBox="1"/>
          <p:nvPr/>
        </p:nvSpPr>
        <p:spPr>
          <a:xfrm>
            <a:off x="2514600" y="1362075"/>
            <a:ext cx="8763000" cy="4862870"/>
          </a:xfrm>
          <a:prstGeom prst="rect">
            <a:avLst/>
          </a:prstGeom>
          <a:noFill/>
        </p:spPr>
        <p:txBody>
          <a:bodyPr wrap="square">
            <a:spAutoFit/>
          </a:bodyPr>
          <a:lstStyle/>
          <a:p>
            <a:pPr marL="228600">
              <a:spcAft>
                <a:spcPts val="600"/>
              </a:spcAft>
            </a:pPr>
            <a:r>
              <a:rPr lang="en-US" sz="2800" b="1" spc="-20" dirty="0">
                <a:cs typeface="Arial" panose="020B0604020202020204" pitchFamily="34" charset="0"/>
              </a:rPr>
              <a:t>Hostile housing environment: elements (CB 288)</a:t>
            </a:r>
          </a:p>
          <a:p>
            <a:pPr marL="742950" indent="-514350">
              <a:spcAft>
                <a:spcPts val="600"/>
              </a:spcAft>
              <a:buFont typeface="+mj-lt"/>
              <a:buAutoNum type="arabicPeriod" startAt="3"/>
            </a:pPr>
            <a:r>
              <a:rPr lang="en-US" sz="2700" dirty="0">
                <a:cs typeface="Arial" panose="020B0604020202020204" pitchFamily="34" charset="0"/>
              </a:rPr>
              <a:t>There is a basis for imputing liability to the landlord</a:t>
            </a:r>
          </a:p>
          <a:p>
            <a:pPr marL="228600">
              <a:spcAft>
                <a:spcPts val="600"/>
              </a:spcAft>
            </a:pPr>
            <a:r>
              <a:rPr lang="en-US" sz="2500" spc="-30" dirty="0">
                <a:cs typeface="Arial" panose="020B0604020202020204" pitchFamily="34" charset="0"/>
              </a:rPr>
              <a:t>A second anti-discrimination statute: Title IX (CB 289). A federally funded school district can be liable under Title IX for student-on-student harassment if the district is “deliberately indifferent” to it. “Deliberate indifference” means:</a:t>
            </a:r>
          </a:p>
          <a:p>
            <a:pPr marL="571500" indent="-342900">
              <a:spcAft>
                <a:spcPts val="600"/>
              </a:spcAft>
              <a:buFont typeface="Arial" panose="020B0604020202020204" pitchFamily="34" charset="0"/>
              <a:buChar char="•"/>
            </a:pPr>
            <a:r>
              <a:rPr lang="en-US" sz="2500" dirty="0">
                <a:cs typeface="Arial" panose="020B0604020202020204" pitchFamily="34" charset="0"/>
              </a:rPr>
              <a:t>The school district knew about it; and</a:t>
            </a:r>
          </a:p>
          <a:p>
            <a:pPr marL="571500" indent="-342900">
              <a:spcAft>
                <a:spcPts val="600"/>
              </a:spcAft>
              <a:buFont typeface="Arial" panose="020B0604020202020204" pitchFamily="34" charset="0"/>
              <a:buChar char="•"/>
            </a:pPr>
            <a:r>
              <a:rPr lang="en-US" sz="2500" dirty="0">
                <a:cs typeface="Arial" panose="020B0604020202020204" pitchFamily="34" charset="0"/>
              </a:rPr>
              <a:t>Decided to take no action in the face of it.</a:t>
            </a:r>
          </a:p>
          <a:p>
            <a:pPr marL="228600">
              <a:spcAft>
                <a:spcPts val="600"/>
              </a:spcAft>
            </a:pPr>
            <a:r>
              <a:rPr lang="en-US" sz="2500" dirty="0">
                <a:cs typeface="Arial" panose="020B0604020202020204" pitchFamily="34" charset="0"/>
              </a:rPr>
              <a:t>Why is it fair to impose this liability? </a:t>
            </a:r>
          </a:p>
          <a:p>
            <a:pPr marL="571500" indent="-342900">
              <a:spcAft>
                <a:spcPts val="600"/>
              </a:spcAft>
              <a:buFont typeface="Arial" panose="020B0604020202020204" pitchFamily="34" charset="0"/>
              <a:buChar char="•"/>
            </a:pPr>
            <a:r>
              <a:rPr lang="en-US" sz="2500" dirty="0">
                <a:cs typeface="Arial" panose="020B0604020202020204" pitchFamily="34" charset="0"/>
              </a:rPr>
              <a:t>The school district has substantial control over the students and the school premises. (CB 290)</a:t>
            </a:r>
            <a:endParaRPr lang="en-US" sz="2700" dirty="0">
              <a:cs typeface="Arial" panose="020B0604020202020204" pitchFamily="34" charset="0"/>
            </a:endParaRPr>
          </a:p>
        </p:txBody>
      </p:sp>
    </p:spTree>
    <p:extLst>
      <p:ext uri="{BB962C8B-B14F-4D97-AF65-F5344CB8AC3E}">
        <p14:creationId xmlns:p14="http://schemas.microsoft.com/office/powerpoint/2010/main" val="39529115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12F31B-5981-197C-3EA8-03BAD00F0FB4}"/>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64CCBC3C-0346-C06B-B206-8702B155C196}"/>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F47321"/>
                </a:solidFill>
                <a:latin typeface="Helvetica" pitchFamily="34" charset="0"/>
                <a:ea typeface="+mj-ea"/>
                <a:cs typeface="+mj-cs"/>
              </a:rPr>
              <a:t>Wetzel v. Glen St. Andrew Living Community (CB 285)</a:t>
            </a:r>
            <a:endParaRPr lang="en-US" sz="3200" dirty="0">
              <a:solidFill>
                <a:schemeClr val="tx1">
                  <a:lumMod val="50000"/>
                  <a:lumOff val="50000"/>
                </a:schemeClr>
              </a:solidFill>
              <a:latin typeface="Helvetica" pitchFamily="34" charset="0"/>
              <a:ea typeface="+mj-ea"/>
              <a:cs typeface="+mj-cs"/>
            </a:endParaRPr>
          </a:p>
        </p:txBody>
      </p:sp>
      <p:sp>
        <p:nvSpPr>
          <p:cNvPr id="2" name="Title 1">
            <a:extLst>
              <a:ext uri="{FF2B5EF4-FFF2-40B4-BE49-F238E27FC236}">
                <a16:creationId xmlns:a16="http://schemas.microsoft.com/office/drawing/2014/main" id="{9A439F42-EBFA-9D79-A730-A406FCB0C516}"/>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3C986722-765A-0D1E-3ED1-99563DCE903C}"/>
              </a:ext>
            </a:extLst>
          </p:cNvPr>
          <p:cNvSpPr txBox="1"/>
          <p:nvPr/>
        </p:nvSpPr>
        <p:spPr>
          <a:xfrm>
            <a:off x="2514600" y="1362075"/>
            <a:ext cx="8763000" cy="4955203"/>
          </a:xfrm>
          <a:prstGeom prst="rect">
            <a:avLst/>
          </a:prstGeom>
          <a:noFill/>
        </p:spPr>
        <p:txBody>
          <a:bodyPr wrap="square">
            <a:spAutoFit/>
          </a:bodyPr>
          <a:lstStyle/>
          <a:p>
            <a:pPr marL="228600">
              <a:spcAft>
                <a:spcPts val="600"/>
              </a:spcAft>
            </a:pPr>
            <a:r>
              <a:rPr lang="en-US" sz="2800" b="1" spc="-20" dirty="0">
                <a:cs typeface="Arial" panose="020B0604020202020204" pitchFamily="34" charset="0"/>
              </a:rPr>
              <a:t>Hostile housing environment: elements (CB 288)</a:t>
            </a:r>
          </a:p>
          <a:p>
            <a:pPr marL="742950" indent="-514350">
              <a:spcAft>
                <a:spcPts val="600"/>
              </a:spcAft>
              <a:buFont typeface="+mj-lt"/>
              <a:buAutoNum type="arabicPeriod" startAt="3"/>
            </a:pPr>
            <a:r>
              <a:rPr lang="en-US" sz="2700" dirty="0">
                <a:cs typeface="Arial" panose="020B0604020202020204" pitchFamily="34" charset="0"/>
              </a:rPr>
              <a:t>There is a basis for imputing liability to the landlord</a:t>
            </a:r>
          </a:p>
          <a:p>
            <a:pPr marL="228600">
              <a:spcAft>
                <a:spcPts val="600"/>
              </a:spcAft>
            </a:pPr>
            <a:r>
              <a:rPr lang="en-US" sz="2500" dirty="0">
                <a:cs typeface="Arial" panose="020B0604020202020204" pitchFamily="34" charset="0"/>
              </a:rPr>
              <a:t>How does this apply to St. Andrew as the landlord?</a:t>
            </a:r>
          </a:p>
          <a:p>
            <a:pPr marL="571500" indent="-342900">
              <a:spcAft>
                <a:spcPts val="600"/>
              </a:spcAft>
              <a:buFont typeface="Arial" panose="020B0604020202020204" pitchFamily="34" charset="0"/>
              <a:buChar char="•"/>
            </a:pPr>
            <a:r>
              <a:rPr lang="en-US" sz="2500" dirty="0">
                <a:cs typeface="Arial" panose="020B0604020202020204" pitchFamily="34" charset="0"/>
              </a:rPr>
              <a:t>St. Andrew actually knew (</a:t>
            </a:r>
            <a:r>
              <a:rPr lang="en-US" sz="2500" i="1" dirty="0">
                <a:cs typeface="Arial" panose="020B0604020202020204" pitchFamily="34" charset="0"/>
              </a:rPr>
              <a:t>NOT</a:t>
            </a:r>
            <a:r>
              <a:rPr lang="en-US" sz="2500" dirty="0">
                <a:cs typeface="Arial" panose="020B0604020202020204" pitchFamily="34" charset="0"/>
              </a:rPr>
              <a:t> “should have known”) about the harassment</a:t>
            </a:r>
          </a:p>
          <a:p>
            <a:pPr marL="571500" indent="-342900">
              <a:spcAft>
                <a:spcPts val="600"/>
              </a:spcAft>
              <a:buFont typeface="Arial" panose="020B0604020202020204" pitchFamily="34" charset="0"/>
              <a:buChar char="•"/>
            </a:pPr>
            <a:r>
              <a:rPr lang="en-US" sz="2500" dirty="0">
                <a:cs typeface="Arial" panose="020B0604020202020204" pitchFamily="34" charset="0"/>
              </a:rPr>
              <a:t>St. Andrew had means to take meaningful action against the harassing tenants</a:t>
            </a:r>
          </a:p>
          <a:p>
            <a:pPr marL="571500" indent="-342900">
              <a:spcAft>
                <a:spcPts val="600"/>
              </a:spcAft>
              <a:buFont typeface="Arial" panose="020B0604020202020204" pitchFamily="34" charset="0"/>
              <a:buChar char="•"/>
            </a:pPr>
            <a:r>
              <a:rPr lang="en-US" sz="2500" dirty="0">
                <a:cs typeface="Arial" panose="020B0604020202020204" pitchFamily="34" charset="0"/>
              </a:rPr>
              <a:t>St. Andrew chose to do nothing about it [except retaliating against Wetzel]</a:t>
            </a:r>
          </a:p>
          <a:p>
            <a:pPr marL="228600">
              <a:spcAft>
                <a:spcPts val="600"/>
              </a:spcAft>
            </a:pPr>
            <a:r>
              <a:rPr lang="en-US" sz="2800" dirty="0">
                <a:solidFill>
                  <a:srgbClr val="FF0000"/>
                </a:solidFill>
                <a:ea typeface="Times New Roman" panose="02020603050405020304" pitchFamily="18" charset="0"/>
                <a:cs typeface="Arial" panose="020B0604020202020204" pitchFamily="34" charset="0"/>
              </a:rPr>
              <a:t>What specific facts relevant to these three points did Wetzel allege?</a:t>
            </a:r>
            <a:endParaRPr lang="en-US" sz="2700" dirty="0">
              <a:cs typeface="Arial" panose="020B0604020202020204" pitchFamily="34" charset="0"/>
            </a:endParaRPr>
          </a:p>
        </p:txBody>
      </p:sp>
    </p:spTree>
    <p:extLst>
      <p:ext uri="{BB962C8B-B14F-4D97-AF65-F5344CB8AC3E}">
        <p14:creationId xmlns:p14="http://schemas.microsoft.com/office/powerpoint/2010/main" val="12919820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DB6963-FF93-0E88-926A-423341B776D1}"/>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BD085A9F-E1F9-16FF-BA34-31D888285E42}"/>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F47321"/>
                </a:solidFill>
                <a:latin typeface="Helvetica" pitchFamily="34" charset="0"/>
                <a:ea typeface="+mj-ea"/>
                <a:cs typeface="+mj-cs"/>
              </a:rPr>
              <a:t>Wetzel v. Glen St. Andrew Living Community (CB 285)</a:t>
            </a:r>
            <a:endParaRPr lang="en-US" sz="3200" dirty="0">
              <a:solidFill>
                <a:schemeClr val="tx1">
                  <a:lumMod val="50000"/>
                  <a:lumOff val="50000"/>
                </a:schemeClr>
              </a:solidFill>
              <a:latin typeface="Helvetica" pitchFamily="34" charset="0"/>
              <a:ea typeface="+mj-ea"/>
              <a:cs typeface="+mj-cs"/>
            </a:endParaRPr>
          </a:p>
        </p:txBody>
      </p:sp>
      <p:sp>
        <p:nvSpPr>
          <p:cNvPr id="2" name="Title 1">
            <a:extLst>
              <a:ext uri="{FF2B5EF4-FFF2-40B4-BE49-F238E27FC236}">
                <a16:creationId xmlns:a16="http://schemas.microsoft.com/office/drawing/2014/main" id="{62A71ACC-9A8E-44F4-A109-23191CE80A52}"/>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E04AD7FB-A929-D2D6-FBB0-7ED5ACB85534}"/>
              </a:ext>
            </a:extLst>
          </p:cNvPr>
          <p:cNvSpPr txBox="1"/>
          <p:nvPr/>
        </p:nvSpPr>
        <p:spPr>
          <a:xfrm>
            <a:off x="2514600" y="1362075"/>
            <a:ext cx="8763000" cy="3093154"/>
          </a:xfrm>
          <a:prstGeom prst="rect">
            <a:avLst/>
          </a:prstGeom>
          <a:noFill/>
        </p:spPr>
        <p:txBody>
          <a:bodyPr wrap="square">
            <a:spAutoFit/>
          </a:bodyPr>
          <a:lstStyle/>
          <a:p>
            <a:pPr marL="228600">
              <a:spcAft>
                <a:spcPts val="600"/>
              </a:spcAft>
            </a:pPr>
            <a:r>
              <a:rPr lang="en-US" sz="2800" b="1" spc="-20" dirty="0">
                <a:cs typeface="Arial" panose="020B0604020202020204" pitchFamily="34" charset="0"/>
              </a:rPr>
              <a:t>Hostile housing environment: elements (CB 288)</a:t>
            </a:r>
          </a:p>
          <a:p>
            <a:pPr marL="742950" indent="-514350">
              <a:spcAft>
                <a:spcPts val="600"/>
              </a:spcAft>
              <a:buFont typeface="+mj-lt"/>
              <a:buAutoNum type="arabicPeriod" startAt="3"/>
            </a:pPr>
            <a:r>
              <a:rPr lang="en-US" sz="2700" dirty="0">
                <a:cs typeface="Arial" panose="020B0604020202020204" pitchFamily="34" charset="0"/>
              </a:rPr>
              <a:t>There is a basis for imputing liability to the landlord</a:t>
            </a:r>
          </a:p>
          <a:p>
            <a:pPr marL="228600">
              <a:spcAft>
                <a:spcPts val="600"/>
              </a:spcAft>
            </a:pPr>
            <a:r>
              <a:rPr lang="en-US" sz="2500" dirty="0">
                <a:cs typeface="Arial" panose="020B0604020202020204" pitchFamily="34" charset="0"/>
              </a:rPr>
              <a:t>Does this mean that landlords must fully police all tenants to make sure they observe norms of civility?</a:t>
            </a:r>
          </a:p>
          <a:p>
            <a:pPr marL="571500" indent="-342900">
              <a:spcAft>
                <a:spcPts val="600"/>
              </a:spcAft>
              <a:buFont typeface="Arial" panose="020B0604020202020204" pitchFamily="34" charset="0"/>
              <a:buChar char="•"/>
            </a:pPr>
            <a:r>
              <a:rPr lang="en-US" sz="2500" dirty="0">
                <a:cs typeface="Arial" panose="020B0604020202020204" pitchFamily="34" charset="0"/>
              </a:rPr>
              <a:t>Court: no. The allegations “go far beyond mere rudeness, all the way to direct physical violence…. This case is thus not … one about good manners.” (CB 291)</a:t>
            </a:r>
            <a:endParaRPr lang="en-US" sz="2700" dirty="0">
              <a:cs typeface="Arial" panose="020B0604020202020204" pitchFamily="34" charset="0"/>
            </a:endParaRPr>
          </a:p>
        </p:txBody>
      </p:sp>
    </p:spTree>
    <p:extLst>
      <p:ext uri="{BB962C8B-B14F-4D97-AF65-F5344CB8AC3E}">
        <p14:creationId xmlns:p14="http://schemas.microsoft.com/office/powerpoint/2010/main" val="12938743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261CBE-DF5E-D170-F91C-B1AF2F924412}"/>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DAFF26A3-3815-D4DF-8875-A630F8587E18}"/>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F47321"/>
                </a:solidFill>
                <a:latin typeface="Helvetica" pitchFamily="34" charset="0"/>
                <a:ea typeface="+mj-ea"/>
                <a:cs typeface="+mj-cs"/>
              </a:rPr>
              <a:t>Wetzel v. Glen St. Andrew Living Community (CB 285)</a:t>
            </a:r>
            <a:endParaRPr lang="en-US" sz="3200" dirty="0">
              <a:solidFill>
                <a:schemeClr val="tx1">
                  <a:lumMod val="50000"/>
                  <a:lumOff val="50000"/>
                </a:schemeClr>
              </a:solidFill>
              <a:latin typeface="Helvetica" pitchFamily="34" charset="0"/>
              <a:ea typeface="+mj-ea"/>
              <a:cs typeface="+mj-cs"/>
            </a:endParaRPr>
          </a:p>
        </p:txBody>
      </p:sp>
      <p:sp>
        <p:nvSpPr>
          <p:cNvPr id="2" name="Title 1">
            <a:extLst>
              <a:ext uri="{FF2B5EF4-FFF2-40B4-BE49-F238E27FC236}">
                <a16:creationId xmlns:a16="http://schemas.microsoft.com/office/drawing/2014/main" id="{600FED88-47C2-CA1E-7B82-019909F65B98}"/>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9C56A218-7EF8-7A18-5B44-538CE57B096D}"/>
              </a:ext>
            </a:extLst>
          </p:cNvPr>
          <p:cNvSpPr txBox="1"/>
          <p:nvPr/>
        </p:nvSpPr>
        <p:spPr>
          <a:xfrm>
            <a:off x="2514600" y="1362075"/>
            <a:ext cx="8915400" cy="5247590"/>
          </a:xfrm>
          <a:prstGeom prst="rect">
            <a:avLst/>
          </a:prstGeom>
          <a:noFill/>
        </p:spPr>
        <p:txBody>
          <a:bodyPr wrap="square">
            <a:spAutoFit/>
          </a:bodyPr>
          <a:lstStyle/>
          <a:p>
            <a:pPr marL="228600">
              <a:spcAft>
                <a:spcPts val="600"/>
              </a:spcAft>
            </a:pPr>
            <a:r>
              <a:rPr lang="en-US" sz="2800" b="1" spc="-20" dirty="0">
                <a:cs typeface="Arial" panose="020B0604020202020204" pitchFamily="34" charset="0"/>
              </a:rPr>
              <a:t>Hostile housing environment: Kings Park (CB 292)</a:t>
            </a:r>
          </a:p>
          <a:p>
            <a:pPr marL="742950" indent="-514350">
              <a:spcAft>
                <a:spcPts val="600"/>
              </a:spcAft>
              <a:buFont typeface="+mj-lt"/>
              <a:buAutoNum type="arabicPeriod" startAt="3"/>
            </a:pPr>
            <a:r>
              <a:rPr lang="en-US" sz="2700" dirty="0">
                <a:cs typeface="Arial" panose="020B0604020202020204" pitchFamily="34" charset="0"/>
              </a:rPr>
              <a:t>There is a basis for imputing liability to the landlord</a:t>
            </a:r>
          </a:p>
          <a:p>
            <a:pPr marL="228600">
              <a:spcAft>
                <a:spcPts val="600"/>
              </a:spcAft>
            </a:pPr>
            <a:r>
              <a:rPr lang="en-US" sz="2500" dirty="0">
                <a:cs typeface="Arial" panose="020B0604020202020204" pitchFamily="34" charset="0"/>
              </a:rPr>
              <a:t>Is </a:t>
            </a:r>
            <a:r>
              <a:rPr lang="en-US" sz="2500" i="1" dirty="0">
                <a:cs typeface="Arial" panose="020B0604020202020204" pitchFamily="34" charset="0"/>
              </a:rPr>
              <a:t>Francis v. Kings Park Manor </a:t>
            </a:r>
            <a:r>
              <a:rPr lang="en-US" sz="2500" dirty="0">
                <a:cs typeface="Arial" panose="020B0604020202020204" pitchFamily="34" charset="0"/>
              </a:rPr>
              <a:t>distinguishable?</a:t>
            </a:r>
          </a:p>
          <a:p>
            <a:pPr marL="228600">
              <a:spcAft>
                <a:spcPts val="600"/>
              </a:spcAft>
            </a:pPr>
            <a:r>
              <a:rPr lang="en-US" sz="2500" b="1" dirty="0">
                <a:cs typeface="Arial" panose="020B0604020202020204" pitchFamily="34" charset="0"/>
              </a:rPr>
              <a:t>Kings Park Majority: Yes</a:t>
            </a:r>
            <a:r>
              <a:rPr lang="en-US" sz="2500" dirty="0">
                <a:cs typeface="Arial" panose="020B0604020202020204" pitchFamily="34" charset="0"/>
              </a:rPr>
              <a:t>:</a:t>
            </a:r>
          </a:p>
          <a:p>
            <a:pPr marL="571500" indent="-342900">
              <a:spcAft>
                <a:spcPts val="600"/>
              </a:spcAft>
              <a:buFont typeface="Arial" panose="020B0604020202020204" pitchFamily="34" charset="0"/>
              <a:buChar char="•"/>
            </a:pPr>
            <a:r>
              <a:rPr lang="en-US" sz="2500" dirty="0">
                <a:cs typeface="Arial" panose="020B0604020202020204" pitchFamily="34" charset="0"/>
              </a:rPr>
              <a:t>Essentially just apartments, not a significant component of shared living spaces as in </a:t>
            </a:r>
            <a:r>
              <a:rPr lang="en-US" sz="2500" i="1" dirty="0">
                <a:cs typeface="Arial" panose="020B0604020202020204" pitchFamily="34" charset="0"/>
              </a:rPr>
              <a:t>Wetzel</a:t>
            </a:r>
          </a:p>
          <a:p>
            <a:pPr marL="571500" indent="-342900">
              <a:spcAft>
                <a:spcPts val="600"/>
              </a:spcAft>
              <a:buFont typeface="Arial" panose="020B0604020202020204" pitchFamily="34" charset="0"/>
              <a:buChar char="•"/>
            </a:pPr>
            <a:r>
              <a:rPr lang="en-US" sz="2500" dirty="0">
                <a:cs typeface="Arial" panose="020B0604020202020204" pitchFamily="34" charset="0"/>
              </a:rPr>
              <a:t>The landlord might reasonably believe the police department was the one to take care of racist threats</a:t>
            </a:r>
          </a:p>
          <a:p>
            <a:pPr marL="571500" indent="-342900">
              <a:spcAft>
                <a:spcPts val="600"/>
              </a:spcAft>
              <a:buFont typeface="Arial" panose="020B0604020202020204" pitchFamily="34" charset="0"/>
              <a:buChar char="•"/>
            </a:pPr>
            <a:r>
              <a:rPr lang="en-US" sz="2500" dirty="0">
                <a:cs typeface="Arial" panose="020B0604020202020204" pitchFamily="34" charset="0"/>
              </a:rPr>
              <a:t>A landlord is not like a school principal or prison warden and so shouldn’t be treated like one. Landlord liability would result in increased landlord screening and surveillance of tenants.</a:t>
            </a:r>
          </a:p>
        </p:txBody>
      </p:sp>
    </p:spTree>
    <p:extLst>
      <p:ext uri="{BB962C8B-B14F-4D97-AF65-F5344CB8AC3E}">
        <p14:creationId xmlns:p14="http://schemas.microsoft.com/office/powerpoint/2010/main" val="258308293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EBC49E-23A0-2C11-2350-4C7D6897D201}"/>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771010C7-9298-8899-BA5E-C311E708BE38}"/>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F47321"/>
                </a:solidFill>
                <a:latin typeface="Helvetica" pitchFamily="34" charset="0"/>
                <a:ea typeface="+mj-ea"/>
                <a:cs typeface="+mj-cs"/>
              </a:rPr>
              <a:t>Wetzel v. Glen St. Andrew Living Community (CB 285)</a:t>
            </a:r>
            <a:endParaRPr lang="en-US" sz="3200" dirty="0">
              <a:solidFill>
                <a:schemeClr val="tx1">
                  <a:lumMod val="50000"/>
                  <a:lumOff val="50000"/>
                </a:schemeClr>
              </a:solidFill>
              <a:latin typeface="Helvetica" pitchFamily="34" charset="0"/>
              <a:ea typeface="+mj-ea"/>
              <a:cs typeface="+mj-cs"/>
            </a:endParaRPr>
          </a:p>
        </p:txBody>
      </p:sp>
      <p:sp>
        <p:nvSpPr>
          <p:cNvPr id="2" name="Title 1">
            <a:extLst>
              <a:ext uri="{FF2B5EF4-FFF2-40B4-BE49-F238E27FC236}">
                <a16:creationId xmlns:a16="http://schemas.microsoft.com/office/drawing/2014/main" id="{2B4BBF03-AEA4-5703-1B16-BE60F7B4BD15}"/>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6A30DC65-771E-9133-7D64-F29D1FD33199}"/>
              </a:ext>
            </a:extLst>
          </p:cNvPr>
          <p:cNvSpPr txBox="1"/>
          <p:nvPr/>
        </p:nvSpPr>
        <p:spPr>
          <a:xfrm>
            <a:off x="2514600" y="1362075"/>
            <a:ext cx="9144000" cy="4016484"/>
          </a:xfrm>
          <a:prstGeom prst="rect">
            <a:avLst/>
          </a:prstGeom>
          <a:noFill/>
        </p:spPr>
        <p:txBody>
          <a:bodyPr wrap="square">
            <a:spAutoFit/>
          </a:bodyPr>
          <a:lstStyle/>
          <a:p>
            <a:pPr marL="228600">
              <a:spcAft>
                <a:spcPts val="600"/>
              </a:spcAft>
            </a:pPr>
            <a:r>
              <a:rPr lang="en-US" sz="2800" b="1" spc="-20" dirty="0">
                <a:cs typeface="Arial" panose="020B0604020202020204" pitchFamily="34" charset="0"/>
              </a:rPr>
              <a:t>Hostile housing environment: Kings Park (CB 292)</a:t>
            </a:r>
          </a:p>
          <a:p>
            <a:pPr marL="742950" indent="-514350">
              <a:spcAft>
                <a:spcPts val="600"/>
              </a:spcAft>
              <a:buFont typeface="+mj-lt"/>
              <a:buAutoNum type="arabicPeriod" startAt="3"/>
            </a:pPr>
            <a:r>
              <a:rPr lang="en-US" sz="2700" dirty="0">
                <a:cs typeface="Arial" panose="020B0604020202020204" pitchFamily="34" charset="0"/>
              </a:rPr>
              <a:t>There is a basis for imputing liability to the landlord</a:t>
            </a:r>
          </a:p>
          <a:p>
            <a:pPr marL="228600">
              <a:spcAft>
                <a:spcPts val="600"/>
              </a:spcAft>
            </a:pPr>
            <a:r>
              <a:rPr lang="en-US" sz="2500" dirty="0">
                <a:cs typeface="Arial" panose="020B0604020202020204" pitchFamily="34" charset="0"/>
              </a:rPr>
              <a:t>Is </a:t>
            </a:r>
            <a:r>
              <a:rPr lang="en-US" sz="2500" i="1" dirty="0">
                <a:cs typeface="Arial" panose="020B0604020202020204" pitchFamily="34" charset="0"/>
              </a:rPr>
              <a:t>Francis v. Kings Park Manor </a:t>
            </a:r>
            <a:r>
              <a:rPr lang="en-US" sz="2500" dirty="0">
                <a:cs typeface="Arial" panose="020B0604020202020204" pitchFamily="34" charset="0"/>
              </a:rPr>
              <a:t>distinguishable?</a:t>
            </a:r>
          </a:p>
          <a:p>
            <a:pPr marL="228600">
              <a:spcAft>
                <a:spcPts val="600"/>
              </a:spcAft>
            </a:pPr>
            <a:r>
              <a:rPr lang="en-US" sz="2500" b="1" dirty="0">
                <a:cs typeface="Arial" panose="020B0604020202020204" pitchFamily="34" charset="0"/>
              </a:rPr>
              <a:t>Kings Park Dissent: No</a:t>
            </a:r>
            <a:r>
              <a:rPr lang="en-US" sz="2500" dirty="0">
                <a:cs typeface="Arial" panose="020B0604020202020204" pitchFamily="34" charset="0"/>
              </a:rPr>
              <a:t>:</a:t>
            </a:r>
          </a:p>
          <a:p>
            <a:pPr marL="571500" indent="-342900">
              <a:spcAft>
                <a:spcPts val="600"/>
              </a:spcAft>
              <a:buFont typeface="Arial" panose="020B0604020202020204" pitchFamily="34" charset="0"/>
              <a:buChar char="•"/>
            </a:pPr>
            <a:r>
              <a:rPr lang="en-US" sz="2500" dirty="0">
                <a:cs typeface="Arial" panose="020B0604020202020204" pitchFamily="34" charset="0"/>
              </a:rPr>
              <a:t>The landlord had the power under state law to evict or fine the harasser for his conduct.</a:t>
            </a:r>
          </a:p>
          <a:p>
            <a:pPr marL="571500" indent="-342900">
              <a:spcAft>
                <a:spcPts val="600"/>
              </a:spcAft>
              <a:buFont typeface="Arial" panose="020B0604020202020204" pitchFamily="34" charset="0"/>
              <a:buChar char="•"/>
            </a:pPr>
            <a:r>
              <a:rPr lang="en-US" sz="2500" dirty="0">
                <a:cs typeface="Arial" panose="020B0604020202020204" pitchFamily="34" charset="0"/>
              </a:rPr>
              <a:t>If landlords aren’t liable for tenant-on-tenant harassment they may be inclined to retaliate against tenants who bother them with complaints about harassment</a:t>
            </a:r>
          </a:p>
        </p:txBody>
      </p:sp>
    </p:spTree>
    <p:extLst>
      <p:ext uri="{BB962C8B-B14F-4D97-AF65-F5344CB8AC3E}">
        <p14:creationId xmlns:p14="http://schemas.microsoft.com/office/powerpoint/2010/main" val="3786810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88692B0B-0A47-4D83-8C64-BE9482CD1138}"/>
              </a:ext>
            </a:extLst>
          </p:cNvPr>
          <p:cNvSpPr txBox="1">
            <a:spLocks/>
          </p:cNvSpPr>
          <p:nvPr/>
        </p:nvSpPr>
        <p:spPr>
          <a:xfrm>
            <a:off x="2743200" y="533400"/>
            <a:ext cx="8915400" cy="685800"/>
          </a:xfrm>
          <a:prstGeom prst="rect">
            <a:avLst/>
          </a:prstGeom>
        </p:spPr>
        <p:txBody>
          <a:bodyPr>
            <a:normAutofit/>
          </a:bodyPr>
          <a:lstStyle/>
          <a:p>
            <a:pPr eaLnBrk="1" fontAlgn="auto" hangingPunct="1">
              <a:spcAft>
                <a:spcPts val="0"/>
              </a:spcAft>
              <a:defRPr/>
            </a:pPr>
            <a:r>
              <a:rPr lang="en-US" sz="3600" b="1" dirty="0">
                <a:solidFill>
                  <a:srgbClr val="004F30"/>
                </a:solidFill>
                <a:latin typeface="Helvetica" pitchFamily="34" charset="0"/>
                <a:ea typeface="+mj-ea"/>
                <a:cs typeface="+mj-cs"/>
              </a:rPr>
              <a:t>Horne v. </a:t>
            </a:r>
            <a:r>
              <a:rPr lang="en-US" sz="3600" b="1" dirty="0" err="1">
                <a:solidFill>
                  <a:srgbClr val="004F30"/>
                </a:solidFill>
                <a:latin typeface="Helvetica" pitchFamily="34" charset="0"/>
                <a:ea typeface="+mj-ea"/>
                <a:cs typeface="+mj-cs"/>
              </a:rPr>
              <a:t>Harbour</a:t>
            </a:r>
            <a:r>
              <a:rPr lang="en-US" sz="3600" b="1" dirty="0">
                <a:solidFill>
                  <a:srgbClr val="004F30"/>
                </a:solidFill>
                <a:latin typeface="Helvetica" pitchFamily="34" charset="0"/>
                <a:ea typeface="+mj-ea"/>
                <a:cs typeface="+mj-cs"/>
              </a:rPr>
              <a:t> Portfolio (CB 417)</a:t>
            </a:r>
            <a:endParaRPr lang="en-US" sz="30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121F70C0-6A0F-44D9-9905-D9B9FC2E544F}"/>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C3729CC0-DF90-47F6-BA98-980D7DD6B76F}"/>
              </a:ext>
            </a:extLst>
          </p:cNvPr>
          <p:cNvSpPr txBox="1"/>
          <p:nvPr/>
        </p:nvSpPr>
        <p:spPr>
          <a:xfrm>
            <a:off x="2743200" y="1362075"/>
            <a:ext cx="8915400" cy="4052391"/>
          </a:xfrm>
          <a:prstGeom prst="rect">
            <a:avLst/>
          </a:prstGeom>
          <a:noFill/>
        </p:spPr>
        <p:txBody>
          <a:bodyPr wrap="square">
            <a:spAutoFit/>
          </a:bodyPr>
          <a:lstStyle/>
          <a:p>
            <a:pPr marL="457200" marR="0"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800" dirty="0">
                <a:effectLst/>
                <a:ea typeface="Times New Roman" panose="02020603050405020304" pitchFamily="18" charset="0"/>
                <a:cs typeface="Arial" panose="020B0604020202020204" pitchFamily="34" charset="0"/>
              </a:rPr>
              <a:t>Horne and others entered into</a:t>
            </a:r>
            <a:r>
              <a:rPr lang="en-US" sz="2800" dirty="0">
                <a:ea typeface="Times New Roman" panose="02020603050405020304" pitchFamily="18" charset="0"/>
                <a:cs typeface="Arial" panose="020B0604020202020204" pitchFamily="34" charset="0"/>
              </a:rPr>
              <a:t> installment land sale contracts with </a:t>
            </a:r>
            <a:r>
              <a:rPr lang="en-US" sz="2800" dirty="0" err="1">
                <a:ea typeface="Times New Roman" panose="02020603050405020304" pitchFamily="18" charset="0"/>
                <a:cs typeface="Arial" panose="020B0604020202020204" pitchFamily="34" charset="0"/>
              </a:rPr>
              <a:t>Harbour</a:t>
            </a:r>
            <a:r>
              <a:rPr lang="en-US" sz="2800" dirty="0">
                <a:ea typeface="Times New Roman" panose="02020603050405020304" pitchFamily="18" charset="0"/>
                <a:cs typeface="Arial" panose="020B0604020202020204" pitchFamily="34" charset="0"/>
              </a:rPr>
              <a:t> Portfolio. </a:t>
            </a:r>
          </a:p>
          <a:p>
            <a:pPr marL="457200" marR="0"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800" dirty="0">
                <a:ea typeface="Times New Roman" panose="02020603050405020304" pitchFamily="18" charset="0"/>
                <a:cs typeface="Arial" panose="020B0604020202020204" pitchFamily="34" charset="0"/>
              </a:rPr>
              <a:t>They subsequently brought a “reverse redlining” claim against </a:t>
            </a:r>
            <a:r>
              <a:rPr lang="en-US" sz="2800" dirty="0" err="1">
                <a:ea typeface="Times New Roman" panose="02020603050405020304" pitchFamily="18" charset="0"/>
                <a:cs typeface="Arial" panose="020B0604020202020204" pitchFamily="34" charset="0"/>
              </a:rPr>
              <a:t>Harbour</a:t>
            </a:r>
            <a:r>
              <a:rPr lang="en-US" sz="2800" dirty="0">
                <a:ea typeface="Times New Roman" panose="02020603050405020304" pitchFamily="18" charset="0"/>
                <a:cs typeface="Arial" panose="020B0604020202020204" pitchFamily="34" charset="0"/>
              </a:rPr>
              <a:t> Portfolio under the FHA</a:t>
            </a:r>
          </a:p>
          <a:p>
            <a:pPr marL="457200" marR="0"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800" dirty="0" err="1">
                <a:ea typeface="Times New Roman" panose="02020603050405020304" pitchFamily="18" charset="0"/>
                <a:cs typeface="Arial" panose="020B0604020202020204" pitchFamily="34" charset="0"/>
              </a:rPr>
              <a:t>Harbour</a:t>
            </a:r>
            <a:r>
              <a:rPr lang="en-US" sz="2800" dirty="0">
                <a:ea typeface="Times New Roman" panose="02020603050405020304" pitchFamily="18" charset="0"/>
                <a:cs typeface="Arial" panose="020B0604020202020204" pitchFamily="34" charset="0"/>
              </a:rPr>
              <a:t> filed a motion to dismiss.</a:t>
            </a:r>
          </a:p>
          <a:p>
            <a:pPr marL="457200" marR="0"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800" dirty="0">
                <a:effectLst/>
                <a:ea typeface="Times New Roman" panose="02020603050405020304" pitchFamily="18" charset="0"/>
                <a:cs typeface="Arial" panose="020B0604020202020204" pitchFamily="34" charset="0"/>
                <a:sym typeface="Wingdings" panose="05000000000000000000" pitchFamily="2" charset="2"/>
              </a:rPr>
              <a:t>The court </a:t>
            </a:r>
            <a:r>
              <a:rPr lang="en-US" sz="2800" dirty="0">
                <a:ea typeface="Times New Roman" panose="02020603050405020304" pitchFamily="18" charset="0"/>
                <a:cs typeface="Arial" panose="020B0604020202020204" pitchFamily="34" charset="0"/>
                <a:sym typeface="Wingdings" panose="05000000000000000000" pitchFamily="2" charset="2"/>
              </a:rPr>
              <a:t>denied the motion.</a:t>
            </a:r>
            <a:endParaRPr lang="en-US" sz="2800" dirty="0">
              <a:effectLst/>
              <a:ea typeface="Times New Roman" panose="02020603050405020304" pitchFamily="18" charset="0"/>
              <a:cs typeface="Arial" panose="020B0604020202020204" pitchFamily="34" charset="0"/>
              <a:sym typeface="Wingdings" panose="05000000000000000000" pitchFamily="2" charset="2"/>
            </a:endParaRPr>
          </a:p>
          <a:p>
            <a:pPr marL="0" marR="0" algn="just">
              <a:spcBef>
                <a:spcPts val="0"/>
              </a:spcBef>
              <a:spcAft>
                <a:spcPts val="800"/>
              </a:spcAft>
              <a:tabLst>
                <a:tab pos="0" algn="l"/>
                <a:tab pos="457200" algn="l"/>
                <a:tab pos="914400" algn="l"/>
                <a:tab pos="1371600" algn="l"/>
                <a:tab pos="5543550" algn="l"/>
                <a:tab pos="5943600" algn="l"/>
              </a:tabLst>
            </a:pPr>
            <a:endParaRPr lang="en-US" sz="2800" dirty="0">
              <a:ea typeface="Times New Roman" panose="02020603050405020304" pitchFamily="18" charset="0"/>
              <a:cs typeface="Arial" panose="020B0604020202020204" pitchFamily="34" charset="0"/>
              <a:sym typeface="Wingdings" panose="05000000000000000000" pitchFamily="2" charset="2"/>
            </a:endParaRPr>
          </a:p>
          <a:p>
            <a:pPr marL="0" marR="0" algn="just">
              <a:spcBef>
                <a:spcPts val="0"/>
              </a:spcBef>
              <a:spcAft>
                <a:spcPts val="800"/>
              </a:spcAft>
              <a:tabLst>
                <a:tab pos="0" algn="l"/>
                <a:tab pos="457200" algn="l"/>
                <a:tab pos="914400" algn="l"/>
                <a:tab pos="1371600" algn="l"/>
                <a:tab pos="5543550" algn="l"/>
                <a:tab pos="5943600" algn="l"/>
              </a:tabLst>
            </a:pPr>
            <a:endParaRPr lang="en-US" sz="2800" dirty="0">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60351420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A226F3-8CBB-802D-A5D8-64980D6A31AB}"/>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FDCA3D77-1BC5-7563-5EF3-2CFEAFE69E46}"/>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F47321"/>
                </a:solidFill>
                <a:latin typeface="Helvetica" pitchFamily="34" charset="0"/>
                <a:ea typeface="+mj-ea"/>
                <a:cs typeface="+mj-cs"/>
              </a:rPr>
              <a:t>Wetzel v. Glen St. Andrew Living Community (CB 291-292)</a:t>
            </a:r>
            <a:endParaRPr lang="en-US" sz="3200" dirty="0">
              <a:solidFill>
                <a:schemeClr val="tx1">
                  <a:lumMod val="50000"/>
                  <a:lumOff val="50000"/>
                </a:schemeClr>
              </a:solidFill>
              <a:latin typeface="Helvetica" pitchFamily="34" charset="0"/>
              <a:ea typeface="+mj-ea"/>
              <a:cs typeface="+mj-cs"/>
            </a:endParaRPr>
          </a:p>
        </p:txBody>
      </p:sp>
      <p:sp>
        <p:nvSpPr>
          <p:cNvPr id="2" name="Title 1">
            <a:extLst>
              <a:ext uri="{FF2B5EF4-FFF2-40B4-BE49-F238E27FC236}">
                <a16:creationId xmlns:a16="http://schemas.microsoft.com/office/drawing/2014/main" id="{E728779D-4700-7DC2-460C-D586CD6F59EF}"/>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DA6AF171-EED2-FB58-2450-ABFBF75897B3}"/>
              </a:ext>
            </a:extLst>
          </p:cNvPr>
          <p:cNvSpPr txBox="1"/>
          <p:nvPr/>
        </p:nvSpPr>
        <p:spPr>
          <a:xfrm>
            <a:off x="2514600" y="1362075"/>
            <a:ext cx="9144000" cy="4678204"/>
          </a:xfrm>
          <a:prstGeom prst="rect">
            <a:avLst/>
          </a:prstGeom>
          <a:noFill/>
        </p:spPr>
        <p:txBody>
          <a:bodyPr wrap="square">
            <a:spAutoFit/>
          </a:bodyPr>
          <a:lstStyle/>
          <a:p>
            <a:pPr marL="228600">
              <a:spcAft>
                <a:spcPts val="600"/>
              </a:spcAft>
            </a:pPr>
            <a:r>
              <a:rPr lang="en-US" sz="2800" b="1" spc="-20" dirty="0">
                <a:cs typeface="Arial" panose="020B0604020202020204" pitchFamily="34" charset="0"/>
              </a:rPr>
              <a:t>Retaliation under FHA § 3617: </a:t>
            </a:r>
            <a:r>
              <a:rPr lang="en-US" sz="2800" dirty="0">
                <a:solidFill>
                  <a:schemeClr val="bg1">
                    <a:lumMod val="65000"/>
                  </a:schemeClr>
                </a:solidFill>
                <a:latin typeface="Helvetica" panose="020B0604020202020204" pitchFamily="34" charset="0"/>
                <a:cs typeface="Helvetica" panose="020B0604020202020204" pitchFamily="34" charset="0"/>
              </a:rPr>
              <a:t>(</a:t>
            </a:r>
            <a:r>
              <a:rPr lang="en-US" sz="2800" dirty="0">
                <a:latin typeface="Helvetica" panose="020B0604020202020204" pitchFamily="34" charset="0"/>
                <a:ea typeface="Times New Roman" panose="02020603050405020304" pitchFamily="18" charset="0"/>
                <a:cs typeface="Helvetica" panose="020B0604020202020204" pitchFamily="34" charset="0"/>
                <a:sym typeface="Wingdings" panose="05000000000000000000" pitchFamily="2" charset="2"/>
              </a:rPr>
              <a:t>Supp. </a:t>
            </a:r>
            <a:r>
              <a:rPr lang="en-US" sz="2800" dirty="0">
                <a:latin typeface="Helvetica" panose="020B0604020202020204" pitchFamily="34" charset="0"/>
                <a:ea typeface="Times New Roman" panose="02020603050405020304" pitchFamily="18" charset="0"/>
                <a:cs typeface="Helvetica" panose="020B0604020202020204" pitchFamily="34" charset="0"/>
                <a:sym typeface="Wingdings" panose="05000000000000000000" pitchFamily="2" charset="2"/>
                <a:hlinkClick r:id="rId3"/>
              </a:rPr>
              <a:t>163</a:t>
            </a:r>
            <a:r>
              <a:rPr lang="en-US" sz="2800" dirty="0">
                <a:latin typeface="Helvetica" panose="020B0604020202020204" pitchFamily="34" charset="0"/>
                <a:ea typeface="Times New Roman" panose="02020603050405020304" pitchFamily="18" charset="0"/>
                <a:cs typeface="Helvetica" panose="020B0604020202020204" pitchFamily="34" charset="0"/>
                <a:sym typeface="Wingdings" panose="05000000000000000000" pitchFamily="2" charset="2"/>
              </a:rPr>
              <a:t> </a:t>
            </a:r>
            <a:r>
              <a:rPr lang="en-US" sz="2800" dirty="0">
                <a:solidFill>
                  <a:schemeClr val="bg1">
                    <a:lumMod val="65000"/>
                  </a:schemeClr>
                </a:solidFill>
                <a:latin typeface="Helvetica" panose="020B0604020202020204" pitchFamily="34" charset="0"/>
                <a:cs typeface="Helvetica" panose="020B0604020202020204" pitchFamily="34" charset="0"/>
              </a:rPr>
              <a:t>) </a:t>
            </a:r>
            <a:endParaRPr lang="en-US" sz="2800" b="1" spc="-20" dirty="0">
              <a:cs typeface="Arial" panose="020B0604020202020204" pitchFamily="34" charset="0"/>
            </a:endParaRPr>
          </a:p>
          <a:p>
            <a:pPr marL="228600">
              <a:spcAft>
                <a:spcPts val="600"/>
              </a:spcAft>
            </a:pPr>
            <a:r>
              <a:rPr lang="en-US" sz="2400" spc="-20" dirty="0">
                <a:cs typeface="Arial" panose="020B0604020202020204" pitchFamily="34" charset="0"/>
              </a:rPr>
              <a:t>§ 3671 makes it illegal to “coerce, intimidate, threaten, or interfere with” any person’s exercise of rights under the FHA “on account of his having exercised” their rights under §§ 3603, 3604, 3605, or 3606. </a:t>
            </a:r>
          </a:p>
          <a:p>
            <a:pPr marL="228600">
              <a:spcAft>
                <a:spcPts val="600"/>
              </a:spcAft>
            </a:pPr>
            <a:endParaRPr lang="en-US" sz="2400" spc="-20" dirty="0">
              <a:cs typeface="Arial" panose="020B0604020202020204" pitchFamily="34" charset="0"/>
            </a:endParaRPr>
          </a:p>
          <a:p>
            <a:pPr marL="228600">
              <a:spcAft>
                <a:spcPts val="600"/>
              </a:spcAft>
            </a:pPr>
            <a:r>
              <a:rPr lang="en-US" sz="2400" spc="-20" dirty="0">
                <a:cs typeface="Arial" panose="020B0604020202020204" pitchFamily="34" charset="0"/>
              </a:rPr>
              <a:t>What elements must Wetzel allege to state a claim under § 3617?</a:t>
            </a:r>
          </a:p>
          <a:p>
            <a:pPr marL="685800" indent="-457200">
              <a:spcAft>
                <a:spcPts val="600"/>
              </a:spcAft>
              <a:buFont typeface="+mj-lt"/>
              <a:buAutoNum type="alphaLcParenR"/>
            </a:pPr>
            <a:r>
              <a:rPr lang="en-US" sz="2400" spc="-20" dirty="0">
                <a:cs typeface="Arial" panose="020B0604020202020204" pitchFamily="34" charset="0"/>
              </a:rPr>
              <a:t>She engaged in protected activity</a:t>
            </a:r>
          </a:p>
          <a:p>
            <a:pPr marL="685800" indent="-457200">
              <a:spcAft>
                <a:spcPts val="600"/>
              </a:spcAft>
              <a:buFont typeface="+mj-lt"/>
              <a:buAutoNum type="alphaLcParenR"/>
            </a:pPr>
            <a:r>
              <a:rPr lang="en-US" sz="2400" spc="-20" dirty="0">
                <a:cs typeface="Arial" panose="020B0604020202020204" pitchFamily="34" charset="0"/>
              </a:rPr>
              <a:t>She suffered an adverse reaction</a:t>
            </a:r>
          </a:p>
          <a:p>
            <a:pPr marL="685800" indent="-457200">
              <a:spcAft>
                <a:spcPts val="600"/>
              </a:spcAft>
              <a:buFont typeface="+mj-lt"/>
              <a:buAutoNum type="alphaLcParenR"/>
            </a:pPr>
            <a:r>
              <a:rPr lang="en-US" sz="2400" spc="-20" dirty="0">
                <a:cs typeface="Arial" panose="020B0604020202020204" pitchFamily="34" charset="0"/>
              </a:rPr>
              <a:t>There was a causal connection between the protected activity and the adverse reaction</a:t>
            </a:r>
          </a:p>
        </p:txBody>
      </p:sp>
    </p:spTree>
    <p:extLst>
      <p:ext uri="{BB962C8B-B14F-4D97-AF65-F5344CB8AC3E}">
        <p14:creationId xmlns:p14="http://schemas.microsoft.com/office/powerpoint/2010/main" val="62103644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2463DA-F795-7FA4-8CE1-1C7887E13FC1}"/>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EC12AD93-A1EF-FB45-BF61-AB885A52A3DB}"/>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F47321"/>
                </a:solidFill>
                <a:latin typeface="Helvetica" pitchFamily="34" charset="0"/>
                <a:ea typeface="+mj-ea"/>
                <a:cs typeface="+mj-cs"/>
              </a:rPr>
              <a:t>Wetzel v. Glen St. Andrew Living Community (CB 291-292)</a:t>
            </a:r>
            <a:endParaRPr lang="en-US" sz="3200" dirty="0">
              <a:solidFill>
                <a:schemeClr val="tx1">
                  <a:lumMod val="50000"/>
                  <a:lumOff val="50000"/>
                </a:schemeClr>
              </a:solidFill>
              <a:latin typeface="Helvetica" pitchFamily="34" charset="0"/>
              <a:ea typeface="+mj-ea"/>
              <a:cs typeface="+mj-cs"/>
            </a:endParaRPr>
          </a:p>
        </p:txBody>
      </p:sp>
      <p:sp>
        <p:nvSpPr>
          <p:cNvPr id="2" name="Title 1">
            <a:extLst>
              <a:ext uri="{FF2B5EF4-FFF2-40B4-BE49-F238E27FC236}">
                <a16:creationId xmlns:a16="http://schemas.microsoft.com/office/drawing/2014/main" id="{A689412D-FA56-F422-018B-ACB4B8ADC7C2}"/>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FACE060C-13D8-94F0-2203-3448AC9880A7}"/>
              </a:ext>
            </a:extLst>
          </p:cNvPr>
          <p:cNvSpPr txBox="1"/>
          <p:nvPr/>
        </p:nvSpPr>
        <p:spPr>
          <a:xfrm>
            <a:off x="2514600" y="1362075"/>
            <a:ext cx="9144000" cy="3939540"/>
          </a:xfrm>
          <a:prstGeom prst="rect">
            <a:avLst/>
          </a:prstGeom>
          <a:noFill/>
        </p:spPr>
        <p:txBody>
          <a:bodyPr wrap="square">
            <a:spAutoFit/>
          </a:bodyPr>
          <a:lstStyle/>
          <a:p>
            <a:pPr marL="228600">
              <a:spcAft>
                <a:spcPts val="600"/>
              </a:spcAft>
            </a:pPr>
            <a:r>
              <a:rPr lang="en-US" sz="2800" b="1" spc="-20" dirty="0">
                <a:cs typeface="Arial" panose="020B0604020202020204" pitchFamily="34" charset="0"/>
              </a:rPr>
              <a:t>Retaliation under FHA § 3617: </a:t>
            </a:r>
            <a:r>
              <a:rPr lang="en-US" sz="2800" dirty="0">
                <a:solidFill>
                  <a:schemeClr val="bg1">
                    <a:lumMod val="65000"/>
                  </a:schemeClr>
                </a:solidFill>
                <a:latin typeface="Helvetica" panose="020B0604020202020204" pitchFamily="34" charset="0"/>
                <a:cs typeface="Helvetica" panose="020B0604020202020204" pitchFamily="34" charset="0"/>
              </a:rPr>
              <a:t>(</a:t>
            </a:r>
            <a:r>
              <a:rPr lang="en-US" sz="2800" dirty="0">
                <a:latin typeface="Helvetica" panose="020B0604020202020204" pitchFamily="34" charset="0"/>
                <a:ea typeface="Times New Roman" panose="02020603050405020304" pitchFamily="18" charset="0"/>
                <a:cs typeface="Helvetica" panose="020B0604020202020204" pitchFamily="34" charset="0"/>
                <a:sym typeface="Wingdings" panose="05000000000000000000" pitchFamily="2" charset="2"/>
              </a:rPr>
              <a:t>Supp. </a:t>
            </a:r>
            <a:r>
              <a:rPr lang="en-US" sz="2800" dirty="0">
                <a:latin typeface="Helvetica" panose="020B0604020202020204" pitchFamily="34" charset="0"/>
                <a:ea typeface="Times New Roman" panose="02020603050405020304" pitchFamily="18" charset="0"/>
                <a:cs typeface="Helvetica" panose="020B0604020202020204" pitchFamily="34" charset="0"/>
                <a:sym typeface="Wingdings" panose="05000000000000000000" pitchFamily="2" charset="2"/>
                <a:hlinkClick r:id="rId3"/>
              </a:rPr>
              <a:t>163</a:t>
            </a:r>
            <a:r>
              <a:rPr lang="en-US" sz="2800" dirty="0">
                <a:latin typeface="Helvetica" panose="020B0604020202020204" pitchFamily="34" charset="0"/>
                <a:ea typeface="Times New Roman" panose="02020603050405020304" pitchFamily="18" charset="0"/>
                <a:cs typeface="Helvetica" panose="020B0604020202020204" pitchFamily="34" charset="0"/>
                <a:sym typeface="Wingdings" panose="05000000000000000000" pitchFamily="2" charset="2"/>
              </a:rPr>
              <a:t> </a:t>
            </a:r>
            <a:r>
              <a:rPr lang="en-US" sz="2800" dirty="0">
                <a:solidFill>
                  <a:schemeClr val="bg1">
                    <a:lumMod val="65000"/>
                  </a:schemeClr>
                </a:solidFill>
                <a:latin typeface="Helvetica" panose="020B0604020202020204" pitchFamily="34" charset="0"/>
                <a:cs typeface="Helvetica" panose="020B0604020202020204" pitchFamily="34" charset="0"/>
              </a:rPr>
              <a:t>) </a:t>
            </a:r>
            <a:endParaRPr lang="en-US" sz="2800" b="1" spc="-20" dirty="0">
              <a:cs typeface="Arial" panose="020B0604020202020204" pitchFamily="34" charset="0"/>
            </a:endParaRPr>
          </a:p>
          <a:p>
            <a:pPr marL="228600">
              <a:spcAft>
                <a:spcPts val="600"/>
              </a:spcAft>
            </a:pPr>
            <a:endParaRPr lang="en-US" sz="2400" spc="-20" dirty="0">
              <a:cs typeface="Arial" panose="020B0604020202020204" pitchFamily="34" charset="0"/>
            </a:endParaRPr>
          </a:p>
          <a:p>
            <a:pPr marL="228600">
              <a:spcAft>
                <a:spcPts val="600"/>
              </a:spcAft>
            </a:pPr>
            <a:r>
              <a:rPr lang="en-US" sz="2400" spc="-20" dirty="0">
                <a:cs typeface="Arial" panose="020B0604020202020204" pitchFamily="34" charset="0"/>
              </a:rPr>
              <a:t>What elements must Wetzel allege to state a claim under § 3617?</a:t>
            </a:r>
          </a:p>
          <a:p>
            <a:pPr marL="685800" indent="-457200">
              <a:spcAft>
                <a:spcPts val="600"/>
              </a:spcAft>
              <a:buFont typeface="+mj-lt"/>
              <a:buAutoNum type="alphaLcParenR"/>
            </a:pPr>
            <a:r>
              <a:rPr lang="en-US" sz="2400" spc="-20" dirty="0">
                <a:solidFill>
                  <a:schemeClr val="bg1">
                    <a:lumMod val="65000"/>
                  </a:schemeClr>
                </a:solidFill>
                <a:cs typeface="Arial" panose="020B0604020202020204" pitchFamily="34" charset="0"/>
              </a:rPr>
              <a:t>She engaged in protected activity</a:t>
            </a:r>
          </a:p>
          <a:p>
            <a:pPr marL="685800" indent="-457200">
              <a:spcAft>
                <a:spcPts val="600"/>
              </a:spcAft>
              <a:buFont typeface="+mj-lt"/>
              <a:buAutoNum type="alphaLcParenR"/>
            </a:pPr>
            <a:r>
              <a:rPr lang="en-US" sz="2400" spc="-20" dirty="0">
                <a:solidFill>
                  <a:schemeClr val="bg1">
                    <a:lumMod val="65000"/>
                  </a:schemeClr>
                </a:solidFill>
                <a:cs typeface="Arial" panose="020B0604020202020204" pitchFamily="34" charset="0"/>
              </a:rPr>
              <a:t>She suffered an adverse reaction</a:t>
            </a:r>
          </a:p>
          <a:p>
            <a:pPr marL="685800" indent="-457200">
              <a:spcAft>
                <a:spcPts val="600"/>
              </a:spcAft>
              <a:buFont typeface="+mj-lt"/>
              <a:buAutoNum type="alphaLcParenR"/>
            </a:pPr>
            <a:r>
              <a:rPr lang="en-US" sz="2400" spc="-20" dirty="0">
                <a:solidFill>
                  <a:schemeClr val="bg1">
                    <a:lumMod val="65000"/>
                  </a:schemeClr>
                </a:solidFill>
                <a:cs typeface="Arial" panose="020B0604020202020204" pitchFamily="34" charset="0"/>
              </a:rPr>
              <a:t>There was a causal connection between the protected activity and the adverse reaction</a:t>
            </a:r>
          </a:p>
          <a:p>
            <a:pPr marL="685800" indent="-457200">
              <a:spcAft>
                <a:spcPts val="600"/>
              </a:spcAft>
              <a:buFont typeface="+mj-lt"/>
              <a:buAutoNum type="alphaLcParenR"/>
            </a:pPr>
            <a:r>
              <a:rPr lang="en-US" sz="2400" spc="-20" dirty="0">
                <a:cs typeface="Arial" panose="020B0604020202020204" pitchFamily="34" charset="0"/>
              </a:rPr>
              <a:t>St. Andrew proposes one more requirement: the defendant acted with discriminatory animus (intent to discriminate)</a:t>
            </a:r>
          </a:p>
        </p:txBody>
      </p:sp>
    </p:spTree>
    <p:extLst>
      <p:ext uri="{BB962C8B-B14F-4D97-AF65-F5344CB8AC3E}">
        <p14:creationId xmlns:p14="http://schemas.microsoft.com/office/powerpoint/2010/main" val="53649559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1E9F9F-0044-D78A-76D4-5B925A40D2D8}"/>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11413F3B-86BF-4EE6-EFFC-41E566E93377}"/>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F47321"/>
                </a:solidFill>
                <a:latin typeface="Helvetica" pitchFamily="34" charset="0"/>
                <a:ea typeface="+mj-ea"/>
                <a:cs typeface="+mj-cs"/>
              </a:rPr>
              <a:t>Wetzel v. Glen St. Andrew Living Community (CB 291-292)</a:t>
            </a:r>
            <a:endParaRPr lang="en-US" sz="3200" dirty="0">
              <a:solidFill>
                <a:schemeClr val="tx1">
                  <a:lumMod val="50000"/>
                  <a:lumOff val="50000"/>
                </a:schemeClr>
              </a:solidFill>
              <a:latin typeface="Helvetica" pitchFamily="34" charset="0"/>
              <a:ea typeface="+mj-ea"/>
              <a:cs typeface="+mj-cs"/>
            </a:endParaRPr>
          </a:p>
        </p:txBody>
      </p:sp>
      <p:sp>
        <p:nvSpPr>
          <p:cNvPr id="2" name="Title 1">
            <a:extLst>
              <a:ext uri="{FF2B5EF4-FFF2-40B4-BE49-F238E27FC236}">
                <a16:creationId xmlns:a16="http://schemas.microsoft.com/office/drawing/2014/main" id="{C51674A7-139B-541A-8DE6-B050763F3F40}"/>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5557E334-6B78-83E2-E24D-64601F20B516}"/>
              </a:ext>
            </a:extLst>
          </p:cNvPr>
          <p:cNvSpPr txBox="1"/>
          <p:nvPr/>
        </p:nvSpPr>
        <p:spPr>
          <a:xfrm>
            <a:off x="2514600" y="1362075"/>
            <a:ext cx="9144000" cy="5093702"/>
          </a:xfrm>
          <a:prstGeom prst="rect">
            <a:avLst/>
          </a:prstGeom>
          <a:noFill/>
        </p:spPr>
        <p:txBody>
          <a:bodyPr wrap="square">
            <a:spAutoFit/>
          </a:bodyPr>
          <a:lstStyle/>
          <a:p>
            <a:pPr marL="228600">
              <a:spcAft>
                <a:spcPts val="600"/>
              </a:spcAft>
            </a:pPr>
            <a:r>
              <a:rPr lang="en-US" sz="2800" b="1" spc="-20" dirty="0">
                <a:cs typeface="Arial" panose="020B0604020202020204" pitchFamily="34" charset="0"/>
              </a:rPr>
              <a:t>Retaliation under FHA § 3617: </a:t>
            </a:r>
            <a:r>
              <a:rPr lang="en-US" sz="2800" dirty="0">
                <a:solidFill>
                  <a:schemeClr val="bg1">
                    <a:lumMod val="65000"/>
                  </a:schemeClr>
                </a:solidFill>
                <a:latin typeface="Helvetica" panose="020B0604020202020204" pitchFamily="34" charset="0"/>
                <a:cs typeface="Helvetica" panose="020B0604020202020204" pitchFamily="34" charset="0"/>
              </a:rPr>
              <a:t>(</a:t>
            </a:r>
            <a:r>
              <a:rPr lang="en-US" sz="2800" dirty="0">
                <a:latin typeface="Helvetica" panose="020B0604020202020204" pitchFamily="34" charset="0"/>
                <a:ea typeface="Times New Roman" panose="02020603050405020304" pitchFamily="18" charset="0"/>
                <a:cs typeface="Helvetica" panose="020B0604020202020204" pitchFamily="34" charset="0"/>
                <a:sym typeface="Wingdings" panose="05000000000000000000" pitchFamily="2" charset="2"/>
              </a:rPr>
              <a:t>Supp. </a:t>
            </a:r>
            <a:r>
              <a:rPr lang="en-US" sz="2800" dirty="0">
                <a:latin typeface="Helvetica" panose="020B0604020202020204" pitchFamily="34" charset="0"/>
                <a:ea typeface="Times New Roman" panose="02020603050405020304" pitchFamily="18" charset="0"/>
                <a:cs typeface="Helvetica" panose="020B0604020202020204" pitchFamily="34" charset="0"/>
                <a:sym typeface="Wingdings" panose="05000000000000000000" pitchFamily="2" charset="2"/>
                <a:hlinkClick r:id="rId3"/>
              </a:rPr>
              <a:t>163</a:t>
            </a:r>
            <a:r>
              <a:rPr lang="en-US" sz="2800" dirty="0">
                <a:latin typeface="Helvetica" panose="020B0604020202020204" pitchFamily="34" charset="0"/>
                <a:ea typeface="Times New Roman" panose="02020603050405020304" pitchFamily="18" charset="0"/>
                <a:cs typeface="Helvetica" panose="020B0604020202020204" pitchFamily="34" charset="0"/>
                <a:sym typeface="Wingdings" panose="05000000000000000000" pitchFamily="2" charset="2"/>
              </a:rPr>
              <a:t> </a:t>
            </a:r>
            <a:r>
              <a:rPr lang="en-US" sz="2800" dirty="0">
                <a:solidFill>
                  <a:schemeClr val="bg1">
                    <a:lumMod val="65000"/>
                  </a:schemeClr>
                </a:solidFill>
                <a:latin typeface="Helvetica" panose="020B0604020202020204" pitchFamily="34" charset="0"/>
                <a:cs typeface="Helvetica" panose="020B0604020202020204" pitchFamily="34" charset="0"/>
              </a:rPr>
              <a:t>) </a:t>
            </a:r>
            <a:endParaRPr lang="en-US" sz="2800" b="1" spc="-20" dirty="0">
              <a:cs typeface="Arial" panose="020B0604020202020204" pitchFamily="34" charset="0"/>
            </a:endParaRPr>
          </a:p>
          <a:p>
            <a:pPr marL="228600">
              <a:spcAft>
                <a:spcPts val="600"/>
              </a:spcAft>
            </a:pPr>
            <a:r>
              <a:rPr lang="en-US" sz="2300" spc="-20" dirty="0">
                <a:cs typeface="Arial" panose="020B0604020202020204" pitchFamily="34" charset="0"/>
              </a:rPr>
              <a:t>The court rejects St. Andrew’s proposed requirement (that the plaintiff allege that the defendant acted with discriminatory animus</a:t>
            </a:r>
          </a:p>
          <a:p>
            <a:pPr marL="571500" indent="-342900">
              <a:spcAft>
                <a:spcPts val="600"/>
              </a:spcAft>
              <a:buFont typeface="Arial" panose="020B0604020202020204" pitchFamily="34" charset="0"/>
              <a:buChar char="•"/>
            </a:pPr>
            <a:r>
              <a:rPr lang="en-US" sz="2000" spc="-20" dirty="0">
                <a:cs typeface="Arial" panose="020B0604020202020204" pitchFamily="34" charset="0"/>
              </a:rPr>
              <a:t>The court notes a possible exception in the case of an “interference claim” (CB 292), We can set this aside; you are not responsible for “interference” claims. </a:t>
            </a:r>
          </a:p>
          <a:p>
            <a:pPr marL="228600">
              <a:spcAft>
                <a:spcPts val="600"/>
              </a:spcAft>
            </a:pPr>
            <a:r>
              <a:rPr lang="en-US" sz="2300" spc="-20" dirty="0">
                <a:cs typeface="Arial" panose="020B0604020202020204" pitchFamily="34" charset="0"/>
              </a:rPr>
              <a:t>The court reads § 3617 as an anti-retaliation provision. </a:t>
            </a:r>
          </a:p>
          <a:p>
            <a:pPr marL="571500" indent="-342900">
              <a:spcAft>
                <a:spcPts val="600"/>
              </a:spcAft>
              <a:buFont typeface="Arial" panose="020B0604020202020204" pitchFamily="34" charset="0"/>
              <a:buChar char="•"/>
            </a:pPr>
            <a:r>
              <a:rPr lang="en-US" sz="2300" spc="-20" dirty="0">
                <a:cs typeface="Arial" panose="020B0604020202020204" pitchFamily="34" charset="0"/>
              </a:rPr>
              <a:t>What matters is the landlord’s conduct – did the landlord respond to a tenant’s protected activity (asserting a violation of a protected right) </a:t>
            </a:r>
            <a:r>
              <a:rPr lang="en-US" sz="2300" spc="-20">
                <a:cs typeface="Arial" panose="020B0604020202020204" pitchFamily="34" charset="0"/>
              </a:rPr>
              <a:t>by adversely </a:t>
            </a:r>
            <a:r>
              <a:rPr lang="en-US" sz="2300" spc="-20" dirty="0">
                <a:cs typeface="Arial" panose="020B0604020202020204" pitchFamily="34" charset="0"/>
              </a:rPr>
              <a:t>affecting the tenant?  </a:t>
            </a:r>
          </a:p>
          <a:p>
            <a:pPr marL="571500" indent="-342900">
              <a:spcAft>
                <a:spcPts val="600"/>
              </a:spcAft>
              <a:buFont typeface="Arial" panose="020B0604020202020204" pitchFamily="34" charset="0"/>
              <a:buChar char="•"/>
            </a:pPr>
            <a:r>
              <a:rPr lang="en-US" sz="2300" spc="-20" dirty="0">
                <a:cs typeface="Arial" panose="020B0604020202020204" pitchFamily="34" charset="0"/>
              </a:rPr>
              <a:t>The landlord’s intent in engaging in retaliatory conduct is irrelevant.</a:t>
            </a:r>
          </a:p>
          <a:p>
            <a:pPr marL="228600">
              <a:spcAft>
                <a:spcPts val="600"/>
              </a:spcAft>
            </a:pPr>
            <a:r>
              <a:rPr lang="en-US" sz="2300" spc="-20" dirty="0">
                <a:cs typeface="Arial" panose="020B0604020202020204" pitchFamily="34" charset="0"/>
              </a:rPr>
              <a:t>Should it be irrelevant …</a:t>
            </a:r>
          </a:p>
        </p:txBody>
      </p:sp>
    </p:spTree>
    <p:extLst>
      <p:ext uri="{BB962C8B-B14F-4D97-AF65-F5344CB8AC3E}">
        <p14:creationId xmlns:p14="http://schemas.microsoft.com/office/powerpoint/2010/main" val="181031029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39A380-E179-CC53-8541-B5C9FB4EECCE}"/>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6CF12E88-6FE6-8BDE-7E0A-02B83FB97E59}"/>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F47321"/>
                </a:solidFill>
                <a:latin typeface="Helvetica" pitchFamily="34" charset="0"/>
                <a:ea typeface="+mj-ea"/>
                <a:cs typeface="+mj-cs"/>
              </a:rPr>
              <a:t>Wetzel v. Glen St. Andrew Living Community (CB 291-292)</a:t>
            </a:r>
            <a:endParaRPr lang="en-US" sz="3200" dirty="0">
              <a:solidFill>
                <a:schemeClr val="tx1">
                  <a:lumMod val="50000"/>
                  <a:lumOff val="50000"/>
                </a:schemeClr>
              </a:solidFill>
              <a:latin typeface="Helvetica" pitchFamily="34" charset="0"/>
              <a:ea typeface="+mj-ea"/>
              <a:cs typeface="+mj-cs"/>
            </a:endParaRPr>
          </a:p>
        </p:txBody>
      </p:sp>
      <p:sp>
        <p:nvSpPr>
          <p:cNvPr id="2" name="Title 1">
            <a:extLst>
              <a:ext uri="{FF2B5EF4-FFF2-40B4-BE49-F238E27FC236}">
                <a16:creationId xmlns:a16="http://schemas.microsoft.com/office/drawing/2014/main" id="{555B929C-A565-82CC-D40B-E622C744BBCA}"/>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8BEC718B-A2A0-A4C3-AAD1-672E81647446}"/>
              </a:ext>
            </a:extLst>
          </p:cNvPr>
          <p:cNvSpPr txBox="1"/>
          <p:nvPr/>
        </p:nvSpPr>
        <p:spPr>
          <a:xfrm>
            <a:off x="2514600" y="1362075"/>
            <a:ext cx="9144000" cy="4016484"/>
          </a:xfrm>
          <a:prstGeom prst="rect">
            <a:avLst/>
          </a:prstGeom>
          <a:noFill/>
        </p:spPr>
        <p:txBody>
          <a:bodyPr wrap="square">
            <a:spAutoFit/>
          </a:bodyPr>
          <a:lstStyle/>
          <a:p>
            <a:pPr marL="228600">
              <a:spcAft>
                <a:spcPts val="600"/>
              </a:spcAft>
            </a:pPr>
            <a:r>
              <a:rPr lang="en-US" sz="2800" b="1" spc="-20" dirty="0">
                <a:cs typeface="Arial" panose="020B0604020202020204" pitchFamily="34" charset="0"/>
              </a:rPr>
              <a:t>Retaliation under FHA § 3617: </a:t>
            </a:r>
            <a:r>
              <a:rPr lang="en-US" sz="2800" dirty="0">
                <a:solidFill>
                  <a:schemeClr val="bg1">
                    <a:lumMod val="65000"/>
                  </a:schemeClr>
                </a:solidFill>
                <a:latin typeface="Helvetica" panose="020B0604020202020204" pitchFamily="34" charset="0"/>
                <a:cs typeface="Helvetica" panose="020B0604020202020204" pitchFamily="34" charset="0"/>
              </a:rPr>
              <a:t>(</a:t>
            </a:r>
            <a:r>
              <a:rPr lang="en-US" sz="2800" dirty="0">
                <a:latin typeface="Helvetica" panose="020B0604020202020204" pitchFamily="34" charset="0"/>
                <a:ea typeface="Times New Roman" panose="02020603050405020304" pitchFamily="18" charset="0"/>
                <a:cs typeface="Helvetica" panose="020B0604020202020204" pitchFamily="34" charset="0"/>
                <a:sym typeface="Wingdings" panose="05000000000000000000" pitchFamily="2" charset="2"/>
              </a:rPr>
              <a:t>Supp. </a:t>
            </a:r>
            <a:r>
              <a:rPr lang="en-US" sz="2800" dirty="0">
                <a:latin typeface="Helvetica" panose="020B0604020202020204" pitchFamily="34" charset="0"/>
                <a:ea typeface="Times New Roman" panose="02020603050405020304" pitchFamily="18" charset="0"/>
                <a:cs typeface="Helvetica" panose="020B0604020202020204" pitchFamily="34" charset="0"/>
                <a:sym typeface="Wingdings" panose="05000000000000000000" pitchFamily="2" charset="2"/>
                <a:hlinkClick r:id="rId3"/>
              </a:rPr>
              <a:t>163</a:t>
            </a:r>
            <a:r>
              <a:rPr lang="en-US" sz="2800" dirty="0">
                <a:latin typeface="Helvetica" panose="020B0604020202020204" pitchFamily="34" charset="0"/>
                <a:ea typeface="Times New Roman" panose="02020603050405020304" pitchFamily="18" charset="0"/>
                <a:cs typeface="Helvetica" panose="020B0604020202020204" pitchFamily="34" charset="0"/>
                <a:sym typeface="Wingdings" panose="05000000000000000000" pitchFamily="2" charset="2"/>
              </a:rPr>
              <a:t> </a:t>
            </a:r>
            <a:r>
              <a:rPr lang="en-US" sz="2800" dirty="0">
                <a:solidFill>
                  <a:schemeClr val="bg1">
                    <a:lumMod val="65000"/>
                  </a:schemeClr>
                </a:solidFill>
                <a:latin typeface="Helvetica" panose="020B0604020202020204" pitchFamily="34" charset="0"/>
                <a:cs typeface="Helvetica" panose="020B0604020202020204" pitchFamily="34" charset="0"/>
              </a:rPr>
              <a:t>) </a:t>
            </a:r>
            <a:endParaRPr lang="en-US" sz="2800" b="1" spc="-20" dirty="0">
              <a:cs typeface="Arial" panose="020B0604020202020204" pitchFamily="34" charset="0"/>
            </a:endParaRPr>
          </a:p>
          <a:p>
            <a:pPr marL="228600">
              <a:spcAft>
                <a:spcPts val="600"/>
              </a:spcAft>
            </a:pPr>
            <a:r>
              <a:rPr lang="en-US" sz="2300" spc="-20" dirty="0">
                <a:cs typeface="Arial" panose="020B0604020202020204" pitchFamily="34" charset="0"/>
              </a:rPr>
              <a:t>Should it be irrelevant …</a:t>
            </a:r>
          </a:p>
          <a:p>
            <a:pPr marL="571500" indent="-342900">
              <a:spcAft>
                <a:spcPts val="600"/>
              </a:spcAft>
              <a:buFont typeface="Arial" panose="020B0604020202020204" pitchFamily="34" charset="0"/>
              <a:buChar char="•"/>
            </a:pPr>
            <a:r>
              <a:rPr lang="en-US" sz="2300" spc="-20" dirty="0">
                <a:cs typeface="Arial" panose="020B0604020202020204" pitchFamily="34" charset="0"/>
              </a:rPr>
              <a:t>A landlord might have a policy of retaliating against any tenant who complains about anything – the condition of the unit, a raise in rent, or harassment based on LGBTQ status.</a:t>
            </a:r>
          </a:p>
          <a:p>
            <a:pPr marL="571500" indent="-342900">
              <a:spcAft>
                <a:spcPts val="600"/>
              </a:spcAft>
              <a:buFont typeface="Arial" panose="020B0604020202020204" pitchFamily="34" charset="0"/>
              <a:buChar char="•"/>
            </a:pPr>
            <a:r>
              <a:rPr lang="en-US" sz="2300" spc="-20" dirty="0">
                <a:cs typeface="Arial" panose="020B0604020202020204" pitchFamily="34" charset="0"/>
              </a:rPr>
              <a:t>That policy would not in itself manifest an intent to discriminate against lesbians, but it would still stifle tenants’ willingness to complain about discrimination that (unlike matters relating to the condition of the unit or a raise in the rent) violates the FHA.</a:t>
            </a:r>
          </a:p>
          <a:p>
            <a:pPr marL="228600">
              <a:spcAft>
                <a:spcPts val="600"/>
              </a:spcAft>
            </a:pPr>
            <a:endParaRPr lang="en-US" sz="2300" spc="-20" dirty="0">
              <a:cs typeface="Arial" panose="020B0604020202020204" pitchFamily="34" charset="0"/>
            </a:endParaRPr>
          </a:p>
        </p:txBody>
      </p:sp>
    </p:spTree>
    <p:extLst>
      <p:ext uri="{BB962C8B-B14F-4D97-AF65-F5344CB8AC3E}">
        <p14:creationId xmlns:p14="http://schemas.microsoft.com/office/powerpoint/2010/main" val="36758302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6F1F87-5DC9-0EFE-EA52-9020220A4FE2}"/>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45B150B5-F6D9-CC95-4785-75AF1A7CEF75}"/>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F47321"/>
                </a:solidFill>
                <a:latin typeface="Helvetica" pitchFamily="34" charset="0"/>
                <a:ea typeface="+mj-ea"/>
                <a:cs typeface="+mj-cs"/>
              </a:rPr>
              <a:t>Wetzel v. Glen St. Andrew Living Community (CB 285)</a:t>
            </a:r>
            <a:endParaRPr lang="en-US" sz="3200" dirty="0">
              <a:solidFill>
                <a:schemeClr val="tx1">
                  <a:lumMod val="50000"/>
                  <a:lumOff val="50000"/>
                </a:schemeClr>
              </a:solidFill>
              <a:latin typeface="Helvetica" pitchFamily="34" charset="0"/>
              <a:ea typeface="+mj-ea"/>
              <a:cs typeface="+mj-cs"/>
            </a:endParaRPr>
          </a:p>
        </p:txBody>
      </p:sp>
      <p:sp>
        <p:nvSpPr>
          <p:cNvPr id="2" name="Title 1">
            <a:extLst>
              <a:ext uri="{FF2B5EF4-FFF2-40B4-BE49-F238E27FC236}">
                <a16:creationId xmlns:a16="http://schemas.microsoft.com/office/drawing/2014/main" id="{51295DB2-9F2B-FC1D-21D0-19AB93CD8721}"/>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EEFF2DCF-2C5B-2F98-2431-F7128B6F80EE}"/>
              </a:ext>
            </a:extLst>
          </p:cNvPr>
          <p:cNvSpPr txBox="1"/>
          <p:nvPr/>
        </p:nvSpPr>
        <p:spPr>
          <a:xfrm>
            <a:off x="2514600" y="1362075"/>
            <a:ext cx="9144000" cy="2292935"/>
          </a:xfrm>
          <a:prstGeom prst="rect">
            <a:avLst/>
          </a:prstGeom>
          <a:noFill/>
        </p:spPr>
        <p:txBody>
          <a:bodyPr wrap="square">
            <a:spAutoFit/>
          </a:bodyPr>
          <a:lstStyle/>
          <a:p>
            <a:pPr marL="228600">
              <a:spcAft>
                <a:spcPts val="600"/>
              </a:spcAft>
            </a:pPr>
            <a:r>
              <a:rPr lang="en-US" sz="2800" b="1" spc="-20" dirty="0">
                <a:cs typeface="Arial" panose="020B0604020202020204" pitchFamily="34" charset="0"/>
              </a:rPr>
              <a:t>Civil Rights Act of 1866, 42 USC § 1982 (CB 294)</a:t>
            </a:r>
          </a:p>
          <a:p>
            <a:pPr marL="228600">
              <a:spcAft>
                <a:spcPts val="600"/>
              </a:spcAft>
            </a:pPr>
            <a:r>
              <a:rPr lang="en-US" sz="2500" b="1" dirty="0">
                <a:cs typeface="Arial" panose="020B0604020202020204" pitchFamily="34" charset="0"/>
              </a:rPr>
              <a:t>Did Wetzel have a claim against St. Andrew under </a:t>
            </a:r>
            <a:br>
              <a:rPr lang="en-US" sz="2500" b="1" dirty="0">
                <a:cs typeface="Arial" panose="020B0604020202020204" pitchFamily="34" charset="0"/>
              </a:rPr>
            </a:br>
            <a:r>
              <a:rPr lang="en-US" sz="2500" b="1" dirty="0">
                <a:cs typeface="Arial" panose="020B0604020202020204" pitchFamily="34" charset="0"/>
              </a:rPr>
              <a:t>§ 1982?</a:t>
            </a:r>
          </a:p>
          <a:p>
            <a:pPr marL="228600">
              <a:spcAft>
                <a:spcPts val="600"/>
              </a:spcAft>
            </a:pPr>
            <a:r>
              <a:rPr lang="en-US" sz="2500" b="1" dirty="0">
                <a:cs typeface="Arial" panose="020B0604020202020204" pitchFamily="34" charset="0"/>
              </a:rPr>
              <a:t>No</a:t>
            </a:r>
            <a:r>
              <a:rPr lang="en-US" sz="2500" dirty="0">
                <a:cs typeface="Arial" panose="020B0604020202020204" pitchFamily="34" charset="0"/>
              </a:rPr>
              <a:t>:</a:t>
            </a:r>
          </a:p>
          <a:p>
            <a:pPr marL="571500" indent="-342900">
              <a:spcAft>
                <a:spcPts val="600"/>
              </a:spcAft>
              <a:buFont typeface="Arial" panose="020B0604020202020204" pitchFamily="34" charset="0"/>
              <a:buChar char="•"/>
            </a:pPr>
            <a:r>
              <a:rPr lang="en-US" sz="2500" dirty="0">
                <a:cs typeface="Arial" panose="020B0604020202020204" pitchFamily="34" charset="0"/>
              </a:rPr>
              <a:t>The statute covers only discrimination based on race.</a:t>
            </a:r>
          </a:p>
        </p:txBody>
      </p:sp>
    </p:spTree>
    <p:extLst>
      <p:ext uri="{BB962C8B-B14F-4D97-AF65-F5344CB8AC3E}">
        <p14:creationId xmlns:p14="http://schemas.microsoft.com/office/powerpoint/2010/main" val="333563737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F45CC7-7E68-3DB1-4C10-F5AE8892D672}"/>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1AF43BF6-FD7C-4E64-4E23-65A1B1AB4441}"/>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004F30"/>
                </a:solidFill>
                <a:latin typeface="Helvetica" pitchFamily="34" charset="0"/>
                <a:ea typeface="+mj-ea"/>
                <a:cs typeface="+mj-cs"/>
              </a:rPr>
              <a:t>Problems (Note 7, CB 295-296)</a:t>
            </a:r>
            <a:endParaRPr lang="en-US" sz="32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FA29F850-8CC7-5849-F079-A2FB08491E38}"/>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B221771F-A16D-A09A-94F4-9CA01C36426F}"/>
              </a:ext>
            </a:extLst>
          </p:cNvPr>
          <p:cNvSpPr txBox="1"/>
          <p:nvPr/>
        </p:nvSpPr>
        <p:spPr>
          <a:xfrm>
            <a:off x="2514600" y="1295400"/>
            <a:ext cx="9144000" cy="3016210"/>
          </a:xfrm>
          <a:prstGeom prst="rect">
            <a:avLst/>
          </a:prstGeom>
          <a:noFill/>
        </p:spPr>
        <p:txBody>
          <a:bodyPr wrap="square">
            <a:spAutoFit/>
          </a:bodyPr>
          <a:lstStyle/>
          <a:p>
            <a:pPr marL="228600">
              <a:spcAft>
                <a:spcPts val="600"/>
              </a:spcAft>
            </a:pPr>
            <a:r>
              <a:rPr lang="en-US" sz="2500" b="1" dirty="0">
                <a:solidFill>
                  <a:srgbClr val="FF0000"/>
                </a:solidFill>
                <a:cs typeface="Arial" panose="020B0604020202020204" pitchFamily="34" charset="0"/>
              </a:rPr>
              <a:t>(a) “For rent: Furnished basement apartment in private White home. Call 376-7410”</a:t>
            </a:r>
          </a:p>
          <a:p>
            <a:pPr marL="228600">
              <a:spcAft>
                <a:spcPts val="600"/>
              </a:spcAft>
            </a:pPr>
            <a:r>
              <a:rPr lang="en-US" sz="2500" dirty="0">
                <a:cs typeface="Arial" panose="020B0604020202020204" pitchFamily="34" charset="0"/>
              </a:rPr>
              <a:t>An African-American couple applies. Ms. Smith rejects them because of race. Violation?</a:t>
            </a:r>
          </a:p>
          <a:p>
            <a:pPr marL="228600">
              <a:spcAft>
                <a:spcPts val="600"/>
              </a:spcAft>
            </a:pPr>
            <a:r>
              <a:rPr lang="en-US" sz="2500" b="1" dirty="0">
                <a:cs typeface="Arial" panose="020B0604020202020204" pitchFamily="34" charset="0"/>
              </a:rPr>
              <a:t>§ 1982: Yes.</a:t>
            </a:r>
            <a:r>
              <a:rPr lang="en-US" sz="2500" dirty="0">
                <a:cs typeface="Arial" panose="020B0604020202020204" pitchFamily="34" charset="0"/>
              </a:rPr>
              <a:t> Denial to couple of “the same right … as is enjoyed by white citizens ... to … lease … real property.” </a:t>
            </a:r>
          </a:p>
          <a:p>
            <a:pPr marL="228600">
              <a:spcAft>
                <a:spcPts val="600"/>
              </a:spcAft>
            </a:pPr>
            <a:endParaRPr lang="en-US" sz="2500" dirty="0">
              <a:cs typeface="Arial" panose="020B0604020202020204" pitchFamily="34" charset="0"/>
            </a:endParaRPr>
          </a:p>
        </p:txBody>
      </p:sp>
    </p:spTree>
    <p:extLst>
      <p:ext uri="{BB962C8B-B14F-4D97-AF65-F5344CB8AC3E}">
        <p14:creationId xmlns:p14="http://schemas.microsoft.com/office/powerpoint/2010/main" val="362952179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00CC4F-5081-C27B-9769-83F8073036F9}"/>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FB590839-24D9-FA7B-ECF6-8C999F61F953}"/>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004F30"/>
                </a:solidFill>
                <a:latin typeface="Helvetica" pitchFamily="34" charset="0"/>
                <a:ea typeface="+mj-ea"/>
                <a:cs typeface="+mj-cs"/>
              </a:rPr>
              <a:t>Problems (Note 7, CB 295-296)</a:t>
            </a:r>
            <a:endParaRPr lang="en-US" sz="32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32F439D7-B2ED-EFD1-28E5-4E468B1286D9}"/>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8415DBEF-5011-E77E-1C60-4E9A9FAF6594}"/>
              </a:ext>
            </a:extLst>
          </p:cNvPr>
          <p:cNvSpPr txBox="1"/>
          <p:nvPr/>
        </p:nvSpPr>
        <p:spPr>
          <a:xfrm>
            <a:off x="2514600" y="1295400"/>
            <a:ext cx="9144000" cy="5401479"/>
          </a:xfrm>
          <a:prstGeom prst="rect">
            <a:avLst/>
          </a:prstGeom>
          <a:noFill/>
        </p:spPr>
        <p:txBody>
          <a:bodyPr wrap="square">
            <a:spAutoFit/>
          </a:bodyPr>
          <a:lstStyle/>
          <a:p>
            <a:pPr marL="228600">
              <a:spcAft>
                <a:spcPts val="600"/>
              </a:spcAft>
            </a:pPr>
            <a:r>
              <a:rPr lang="en-US" sz="2500" b="1" dirty="0">
                <a:solidFill>
                  <a:srgbClr val="FF0000"/>
                </a:solidFill>
                <a:cs typeface="Arial" panose="020B0604020202020204" pitchFamily="34" charset="0"/>
              </a:rPr>
              <a:t>(a) “For rent: Furnished basement apartment in private White home. Call 376-7410”</a:t>
            </a:r>
          </a:p>
          <a:p>
            <a:pPr marL="228600">
              <a:spcAft>
                <a:spcPts val="600"/>
              </a:spcAft>
            </a:pPr>
            <a:r>
              <a:rPr lang="en-US" sz="2500" dirty="0">
                <a:cs typeface="Arial" panose="020B0604020202020204" pitchFamily="34" charset="0"/>
              </a:rPr>
              <a:t>An African-American couple applies. Ms. Smith rejects them because of race. Violation?</a:t>
            </a:r>
          </a:p>
          <a:p>
            <a:pPr marL="228600">
              <a:spcAft>
                <a:spcPts val="600"/>
              </a:spcAft>
            </a:pPr>
            <a:r>
              <a:rPr lang="en-US" sz="2500" b="1" dirty="0">
                <a:cs typeface="Arial" panose="020B0604020202020204" pitchFamily="34" charset="0"/>
              </a:rPr>
              <a:t>FHA: Yes and No.</a:t>
            </a:r>
            <a:r>
              <a:rPr lang="en-US" sz="2500" dirty="0">
                <a:cs typeface="Arial" panose="020B0604020202020204" pitchFamily="34" charset="0"/>
              </a:rPr>
              <a:t> </a:t>
            </a:r>
          </a:p>
          <a:p>
            <a:pPr marL="228600">
              <a:spcAft>
                <a:spcPts val="600"/>
              </a:spcAft>
            </a:pPr>
            <a:r>
              <a:rPr lang="en-US" sz="2500" b="1" dirty="0">
                <a:cs typeface="Arial" panose="020B0604020202020204" pitchFamily="34" charset="0"/>
              </a:rPr>
              <a:t>§ 3604(a): No violation. </a:t>
            </a:r>
            <a:r>
              <a:rPr lang="en-US" sz="2500" dirty="0">
                <a:cs typeface="Arial" panose="020B0604020202020204" pitchFamily="34" charset="0"/>
              </a:rPr>
              <a:t>It’s illegal to refuse to “rent …a dwelling … because of race.” </a:t>
            </a:r>
            <a:r>
              <a:rPr lang="en-US" sz="2500" i="1" dirty="0">
                <a:cs typeface="Arial" panose="020B0604020202020204" pitchFamily="34" charset="0"/>
              </a:rPr>
              <a:t>But</a:t>
            </a:r>
            <a:r>
              <a:rPr lang="en-US" sz="2500" dirty="0">
                <a:cs typeface="Arial" panose="020B0604020202020204" pitchFamily="34" charset="0"/>
              </a:rPr>
              <a:t> under § 3603(b), “[n]</a:t>
            </a:r>
            <a:r>
              <a:rPr lang="en-US" sz="2500" dirty="0" err="1">
                <a:cs typeface="Arial" panose="020B0604020202020204" pitchFamily="34" charset="0"/>
              </a:rPr>
              <a:t>othing</a:t>
            </a:r>
            <a:r>
              <a:rPr lang="en-US" sz="2500" dirty="0">
                <a:cs typeface="Arial" panose="020B0604020202020204" pitchFamily="34" charset="0"/>
              </a:rPr>
              <a:t> in section 3604 .. shall apply to … (2) rooms or units in dwellings containing living quarters occupied by or intended to be occupied by no more than four families living independently of each other, if the owner actually maintains and occupies one of such living quarters as his residence”</a:t>
            </a:r>
          </a:p>
          <a:p>
            <a:pPr marL="228600">
              <a:spcAft>
                <a:spcPts val="600"/>
              </a:spcAft>
            </a:pPr>
            <a:endParaRPr lang="en-US" sz="2500" dirty="0">
              <a:cs typeface="Arial" panose="020B0604020202020204" pitchFamily="34" charset="0"/>
            </a:endParaRPr>
          </a:p>
        </p:txBody>
      </p:sp>
    </p:spTree>
    <p:extLst>
      <p:ext uri="{BB962C8B-B14F-4D97-AF65-F5344CB8AC3E}">
        <p14:creationId xmlns:p14="http://schemas.microsoft.com/office/powerpoint/2010/main" val="310827719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8EE2C8-91DA-7BE8-B8DC-5A1F623B1424}"/>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78680298-A31F-A33D-B2AB-6BCD92A672A0}"/>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004F30"/>
                </a:solidFill>
                <a:latin typeface="Helvetica" pitchFamily="34" charset="0"/>
                <a:ea typeface="+mj-ea"/>
                <a:cs typeface="+mj-cs"/>
              </a:rPr>
              <a:t>Problems (Note 7, CB 295-296)</a:t>
            </a:r>
            <a:endParaRPr lang="en-US" sz="32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359C2B2B-2F5E-81B6-8E02-69FFE7F9F377}"/>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8ED03058-723D-0207-6106-ABDD5C06EFBB}"/>
              </a:ext>
            </a:extLst>
          </p:cNvPr>
          <p:cNvSpPr txBox="1"/>
          <p:nvPr/>
        </p:nvSpPr>
        <p:spPr>
          <a:xfrm>
            <a:off x="2514600" y="1295400"/>
            <a:ext cx="9144000" cy="5016758"/>
          </a:xfrm>
          <a:prstGeom prst="rect">
            <a:avLst/>
          </a:prstGeom>
          <a:noFill/>
        </p:spPr>
        <p:txBody>
          <a:bodyPr wrap="square">
            <a:spAutoFit/>
          </a:bodyPr>
          <a:lstStyle/>
          <a:p>
            <a:pPr marL="228600">
              <a:spcAft>
                <a:spcPts val="600"/>
              </a:spcAft>
            </a:pPr>
            <a:r>
              <a:rPr lang="en-US" sz="2500" b="1" dirty="0">
                <a:solidFill>
                  <a:srgbClr val="FF0000"/>
                </a:solidFill>
                <a:cs typeface="Arial" panose="020B0604020202020204" pitchFamily="34" charset="0"/>
              </a:rPr>
              <a:t>(a) “For rent: Furnished basement apartment in private White home. Call 376-7410”</a:t>
            </a:r>
          </a:p>
          <a:p>
            <a:pPr marL="228600">
              <a:spcAft>
                <a:spcPts val="600"/>
              </a:spcAft>
            </a:pPr>
            <a:r>
              <a:rPr lang="en-US" sz="2500" dirty="0">
                <a:cs typeface="Arial" panose="020B0604020202020204" pitchFamily="34" charset="0"/>
              </a:rPr>
              <a:t>An African-American couple applies. Ms. Smith rejects them because of race. Violation?</a:t>
            </a:r>
          </a:p>
          <a:p>
            <a:pPr marL="228600">
              <a:spcAft>
                <a:spcPts val="600"/>
              </a:spcAft>
            </a:pPr>
            <a:r>
              <a:rPr lang="en-US" sz="2500" b="1" dirty="0">
                <a:cs typeface="Arial" panose="020B0604020202020204" pitchFamily="34" charset="0"/>
              </a:rPr>
              <a:t>FHA: Yes and No.</a:t>
            </a:r>
            <a:r>
              <a:rPr lang="en-US" sz="2500" dirty="0">
                <a:cs typeface="Arial" panose="020B0604020202020204" pitchFamily="34" charset="0"/>
              </a:rPr>
              <a:t> </a:t>
            </a:r>
          </a:p>
          <a:p>
            <a:pPr marL="228600">
              <a:spcAft>
                <a:spcPts val="600"/>
              </a:spcAft>
            </a:pPr>
            <a:r>
              <a:rPr lang="en-US" sz="2500" b="1" dirty="0">
                <a:cs typeface="Arial" panose="020B0604020202020204" pitchFamily="34" charset="0"/>
              </a:rPr>
              <a:t>§ 3604(c): Violation. </a:t>
            </a:r>
            <a:r>
              <a:rPr lang="en-US" sz="2500" dirty="0">
                <a:cs typeface="Arial" panose="020B0604020202020204" pitchFamily="34" charset="0"/>
              </a:rPr>
              <a:t>It’s illegal to “make, print, or publish … any … advertisement, with respect to the … rental of a dwelling unit that indicates any preference, limitation, or discrimination based on race” and other listed grounds.</a:t>
            </a:r>
          </a:p>
          <a:p>
            <a:pPr marL="228600">
              <a:spcAft>
                <a:spcPts val="600"/>
              </a:spcAft>
            </a:pPr>
            <a:r>
              <a:rPr lang="en-US" sz="2500" dirty="0">
                <a:cs typeface="Arial" panose="020B0604020202020204" pitchFamily="34" charset="0"/>
              </a:rPr>
              <a:t>But doesn’t § 3603 exempt this rental? Yes, </a:t>
            </a:r>
            <a:r>
              <a:rPr lang="en-US" sz="2500" i="1" dirty="0">
                <a:cs typeface="Arial" panose="020B0604020202020204" pitchFamily="34" charset="0"/>
              </a:rPr>
              <a:t>but it doesn’t exempt the ad</a:t>
            </a:r>
            <a:r>
              <a:rPr lang="en-US" sz="2500" dirty="0">
                <a:cs typeface="Arial" panose="020B0604020202020204" pitchFamily="34" charset="0"/>
              </a:rPr>
              <a:t>. In full, § 3603 says “Nothing in § 3604 of this title </a:t>
            </a:r>
            <a:r>
              <a:rPr lang="en-US" sz="2500" b="1" dirty="0">
                <a:cs typeface="Arial" panose="020B0604020202020204" pitchFamily="34" charset="0"/>
              </a:rPr>
              <a:t>(other than subsection (c)) </a:t>
            </a:r>
            <a:r>
              <a:rPr lang="en-US" sz="2500" dirty="0">
                <a:cs typeface="Arial" panose="020B0604020202020204" pitchFamily="34" charset="0"/>
              </a:rPr>
              <a:t>shall apply to ….”</a:t>
            </a:r>
          </a:p>
        </p:txBody>
      </p:sp>
    </p:spTree>
    <p:extLst>
      <p:ext uri="{BB962C8B-B14F-4D97-AF65-F5344CB8AC3E}">
        <p14:creationId xmlns:p14="http://schemas.microsoft.com/office/powerpoint/2010/main" val="42591608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111564-42B9-0169-F270-5256468075CB}"/>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0B9E26F0-6436-51C2-F6EF-0F8117188C9B}"/>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004F30"/>
                </a:solidFill>
                <a:latin typeface="Helvetica" pitchFamily="34" charset="0"/>
                <a:ea typeface="+mj-ea"/>
                <a:cs typeface="+mj-cs"/>
              </a:rPr>
              <a:t>Problems (Note 7, CB 295-296)</a:t>
            </a:r>
            <a:endParaRPr lang="en-US" sz="32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57D20FE3-FDE1-E1E3-8D4A-71FC2A103E01}"/>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FDFE5BD3-BEDE-B833-B76B-5010090B1A2A}"/>
              </a:ext>
            </a:extLst>
          </p:cNvPr>
          <p:cNvSpPr txBox="1"/>
          <p:nvPr/>
        </p:nvSpPr>
        <p:spPr>
          <a:xfrm>
            <a:off x="2514600" y="1295400"/>
            <a:ext cx="9144000" cy="4708981"/>
          </a:xfrm>
          <a:prstGeom prst="rect">
            <a:avLst/>
          </a:prstGeom>
          <a:noFill/>
        </p:spPr>
        <p:txBody>
          <a:bodyPr wrap="square">
            <a:spAutoFit/>
          </a:bodyPr>
          <a:lstStyle/>
          <a:p>
            <a:pPr marL="228600">
              <a:spcAft>
                <a:spcPts val="600"/>
              </a:spcAft>
            </a:pPr>
            <a:r>
              <a:rPr lang="en-US" sz="2500" b="1" dirty="0">
                <a:solidFill>
                  <a:srgbClr val="FF0000"/>
                </a:solidFill>
                <a:cs typeface="Arial" panose="020B0604020202020204" pitchFamily="34" charset="0"/>
              </a:rPr>
              <a:t>(a) “For rent: Furnished basement apartment in private White home. Call 376-7410”</a:t>
            </a:r>
          </a:p>
          <a:p>
            <a:pPr marL="228600">
              <a:spcAft>
                <a:spcPts val="600"/>
              </a:spcAft>
            </a:pPr>
            <a:r>
              <a:rPr lang="en-US" sz="2500" dirty="0">
                <a:cs typeface="Arial" panose="020B0604020202020204" pitchFamily="34" charset="0"/>
              </a:rPr>
              <a:t>An African-American couple applies. Ms. Smith rejects them because of race. Violation?</a:t>
            </a:r>
          </a:p>
          <a:p>
            <a:pPr marL="228600">
              <a:spcAft>
                <a:spcPts val="600"/>
              </a:spcAft>
            </a:pPr>
            <a:r>
              <a:rPr lang="en-US" sz="2500" b="1" dirty="0">
                <a:cs typeface="Arial" panose="020B0604020202020204" pitchFamily="34" charset="0"/>
              </a:rPr>
              <a:t>FHA: Yes and No.</a:t>
            </a:r>
            <a:r>
              <a:rPr lang="en-US" sz="2500" dirty="0">
                <a:cs typeface="Arial" panose="020B0604020202020204" pitchFamily="34" charset="0"/>
              </a:rPr>
              <a:t> </a:t>
            </a:r>
          </a:p>
          <a:p>
            <a:pPr marL="228600">
              <a:spcAft>
                <a:spcPts val="600"/>
              </a:spcAft>
            </a:pPr>
            <a:r>
              <a:rPr lang="en-US" sz="2500" dirty="0">
                <a:cs typeface="Arial" panose="020B0604020202020204" pitchFamily="34" charset="0"/>
              </a:rPr>
              <a:t>Why are ads for rentals covered even when the rental itself is not?</a:t>
            </a:r>
          </a:p>
          <a:p>
            <a:pPr marL="571500" indent="-342900">
              <a:spcAft>
                <a:spcPts val="600"/>
              </a:spcAft>
              <a:buFont typeface="Arial" panose="020B0604020202020204" pitchFamily="34" charset="0"/>
              <a:buChar char="•"/>
            </a:pPr>
            <a:r>
              <a:rPr lang="en-US" sz="2500" dirty="0">
                <a:cs typeface="Arial" panose="020B0604020202020204" pitchFamily="34" charset="0"/>
              </a:rPr>
              <a:t>Privacy considerations underlay the rental exemption; ads are public</a:t>
            </a:r>
          </a:p>
          <a:p>
            <a:pPr marL="571500" indent="-342900">
              <a:spcAft>
                <a:spcPts val="600"/>
              </a:spcAft>
              <a:buFont typeface="Arial" panose="020B0604020202020204" pitchFamily="34" charset="0"/>
              <a:buChar char="•"/>
            </a:pPr>
            <a:r>
              <a:rPr lang="en-US" sz="2500" dirty="0">
                <a:cs typeface="Arial" panose="020B0604020202020204" pitchFamily="34" charset="0"/>
              </a:rPr>
              <a:t>Concerns about the effect of lots of ads with discrimination implicitly validating or normalizing discrimination.</a:t>
            </a:r>
          </a:p>
        </p:txBody>
      </p:sp>
    </p:spTree>
    <p:extLst>
      <p:ext uri="{BB962C8B-B14F-4D97-AF65-F5344CB8AC3E}">
        <p14:creationId xmlns:p14="http://schemas.microsoft.com/office/powerpoint/2010/main" val="4221902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61D96D-185D-37FA-EA77-5A78AFB9AE7D}"/>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F8DC6875-E3E6-2B32-F37E-41E28FA390BC}"/>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004F30"/>
                </a:solidFill>
                <a:latin typeface="Helvetica" pitchFamily="34" charset="0"/>
                <a:ea typeface="+mj-ea"/>
                <a:cs typeface="+mj-cs"/>
              </a:rPr>
              <a:t>Problems (Note 7, CB 295-296)</a:t>
            </a:r>
            <a:endParaRPr lang="en-US" sz="32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A96EA2AB-5C68-1104-8E57-9D35595AC7CF}"/>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7DEDB345-15C9-1645-D058-02D3FB97A783}"/>
              </a:ext>
            </a:extLst>
          </p:cNvPr>
          <p:cNvSpPr txBox="1"/>
          <p:nvPr/>
        </p:nvSpPr>
        <p:spPr>
          <a:xfrm>
            <a:off x="2514600" y="1295400"/>
            <a:ext cx="9144000" cy="3939540"/>
          </a:xfrm>
          <a:prstGeom prst="rect">
            <a:avLst/>
          </a:prstGeom>
          <a:noFill/>
        </p:spPr>
        <p:txBody>
          <a:bodyPr wrap="square">
            <a:spAutoFit/>
          </a:bodyPr>
          <a:lstStyle/>
          <a:p>
            <a:pPr marL="228600">
              <a:spcAft>
                <a:spcPts val="600"/>
              </a:spcAft>
            </a:pPr>
            <a:r>
              <a:rPr lang="en-US" sz="2500" b="1" dirty="0">
                <a:solidFill>
                  <a:srgbClr val="FF0000"/>
                </a:solidFill>
                <a:cs typeface="Arial" panose="020B0604020202020204" pitchFamily="34" charset="0"/>
              </a:rPr>
              <a:t>(a) VARIATON 1: Ad says “For rent: Furnished basement apartment in private home. Call 376-7410”</a:t>
            </a:r>
          </a:p>
          <a:p>
            <a:pPr marL="228600">
              <a:spcAft>
                <a:spcPts val="600"/>
              </a:spcAft>
            </a:pPr>
            <a:r>
              <a:rPr lang="en-US" sz="2500" dirty="0">
                <a:cs typeface="Arial" panose="020B0604020202020204" pitchFamily="34" charset="0"/>
              </a:rPr>
              <a:t>An African-American couple applies. Ms. Smith rejects them because of race. Violation?</a:t>
            </a:r>
          </a:p>
          <a:p>
            <a:pPr marL="228600">
              <a:spcAft>
                <a:spcPts val="600"/>
              </a:spcAft>
            </a:pPr>
            <a:r>
              <a:rPr lang="en-US" sz="2500" b="1" dirty="0">
                <a:cs typeface="Arial" panose="020B0604020202020204" pitchFamily="34" charset="0"/>
              </a:rPr>
              <a:t>§ 1982: Yes</a:t>
            </a:r>
          </a:p>
          <a:p>
            <a:pPr marL="228600">
              <a:spcAft>
                <a:spcPts val="600"/>
              </a:spcAft>
            </a:pPr>
            <a:r>
              <a:rPr lang="en-US" sz="2500" b="1" dirty="0">
                <a:cs typeface="Arial" panose="020B0604020202020204" pitchFamily="34" charset="0"/>
              </a:rPr>
              <a:t>FHA: No.</a:t>
            </a:r>
            <a:r>
              <a:rPr lang="en-US" sz="2500" dirty="0">
                <a:cs typeface="Arial" panose="020B0604020202020204" pitchFamily="34" charset="0"/>
              </a:rPr>
              <a:t> </a:t>
            </a:r>
          </a:p>
          <a:p>
            <a:pPr marL="571500" indent="-342900">
              <a:spcAft>
                <a:spcPts val="600"/>
              </a:spcAft>
              <a:buFont typeface="Arial" panose="020B0604020202020204" pitchFamily="34" charset="0"/>
              <a:buChar char="•"/>
            </a:pPr>
            <a:r>
              <a:rPr lang="en-US" sz="2500" dirty="0">
                <a:cs typeface="Arial" panose="020B0604020202020204" pitchFamily="34" charset="0"/>
              </a:rPr>
              <a:t>Denial of rental exempt under § 3603(b).</a:t>
            </a:r>
          </a:p>
          <a:p>
            <a:pPr marL="571500" indent="-342900">
              <a:spcAft>
                <a:spcPts val="600"/>
              </a:spcAft>
              <a:buFont typeface="Arial" panose="020B0604020202020204" pitchFamily="34" charset="0"/>
              <a:buChar char="•"/>
            </a:pPr>
            <a:r>
              <a:rPr lang="en-US" sz="2500" dirty="0">
                <a:cs typeface="Arial" panose="020B0604020202020204" pitchFamily="34" charset="0"/>
              </a:rPr>
              <a:t>The ad itself states nothing discriminatory, so no violation under § 3603(c). </a:t>
            </a:r>
          </a:p>
        </p:txBody>
      </p:sp>
    </p:spTree>
    <p:extLst>
      <p:ext uri="{BB962C8B-B14F-4D97-AF65-F5344CB8AC3E}">
        <p14:creationId xmlns:p14="http://schemas.microsoft.com/office/powerpoint/2010/main" val="2942611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B938DF-FA23-40D5-8D75-F02969265AAA}"/>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21F003D6-61D5-002B-85F7-660FF8D58E96}"/>
              </a:ext>
            </a:extLst>
          </p:cNvPr>
          <p:cNvSpPr txBox="1">
            <a:spLocks/>
          </p:cNvSpPr>
          <p:nvPr/>
        </p:nvSpPr>
        <p:spPr>
          <a:xfrm>
            <a:off x="2743200" y="533400"/>
            <a:ext cx="8915400" cy="685800"/>
          </a:xfrm>
          <a:prstGeom prst="rect">
            <a:avLst/>
          </a:prstGeom>
        </p:spPr>
        <p:txBody>
          <a:bodyPr>
            <a:normAutofit/>
          </a:bodyPr>
          <a:lstStyle/>
          <a:p>
            <a:pPr eaLnBrk="1" fontAlgn="auto" hangingPunct="1">
              <a:spcAft>
                <a:spcPts val="0"/>
              </a:spcAft>
              <a:defRPr/>
            </a:pPr>
            <a:r>
              <a:rPr lang="en-US" sz="3600" b="1" dirty="0">
                <a:solidFill>
                  <a:srgbClr val="004F30"/>
                </a:solidFill>
                <a:latin typeface="Helvetica" pitchFamily="34" charset="0"/>
              </a:rPr>
              <a:t>Horne v. </a:t>
            </a:r>
            <a:r>
              <a:rPr lang="en-US" sz="3600" b="1" dirty="0" err="1">
                <a:solidFill>
                  <a:srgbClr val="004F30"/>
                </a:solidFill>
                <a:latin typeface="Helvetica" pitchFamily="34" charset="0"/>
              </a:rPr>
              <a:t>Harbour</a:t>
            </a:r>
            <a:r>
              <a:rPr lang="en-US" sz="3600" b="1" dirty="0">
                <a:solidFill>
                  <a:srgbClr val="004F30"/>
                </a:solidFill>
                <a:latin typeface="Helvetica" pitchFamily="34" charset="0"/>
              </a:rPr>
              <a:t> Portfolio (CB 417)</a:t>
            </a:r>
            <a:endParaRPr lang="en-US" sz="3000" dirty="0">
              <a:solidFill>
                <a:srgbClr val="004F30"/>
              </a:solidFill>
              <a:latin typeface="Helvetica" pitchFamily="34" charset="0"/>
            </a:endParaRPr>
          </a:p>
        </p:txBody>
      </p:sp>
      <p:sp>
        <p:nvSpPr>
          <p:cNvPr id="2" name="Title 1">
            <a:extLst>
              <a:ext uri="{FF2B5EF4-FFF2-40B4-BE49-F238E27FC236}">
                <a16:creationId xmlns:a16="http://schemas.microsoft.com/office/drawing/2014/main" id="{9CA52986-3375-5726-02F1-9F140D07A63E}"/>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A6E85E84-F243-EC74-AEFE-844AEBE1DD4A}"/>
              </a:ext>
            </a:extLst>
          </p:cNvPr>
          <p:cNvSpPr txBox="1"/>
          <p:nvPr/>
        </p:nvSpPr>
        <p:spPr>
          <a:xfrm>
            <a:off x="2743200" y="1362075"/>
            <a:ext cx="8915400" cy="6145272"/>
          </a:xfrm>
          <a:prstGeom prst="rect">
            <a:avLst/>
          </a:prstGeom>
          <a:noFill/>
        </p:spPr>
        <p:txBody>
          <a:bodyPr wrap="square">
            <a:spAutoFit/>
          </a:bodyPr>
          <a:lstStyle/>
          <a:p>
            <a:pPr marL="457200" marR="0"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700" dirty="0">
                <a:effectLst/>
                <a:ea typeface="Times New Roman" panose="02020603050405020304" pitchFamily="18" charset="0"/>
                <a:cs typeface="Arial" panose="020B0604020202020204" pitchFamily="34" charset="0"/>
              </a:rPr>
              <a:t>The court noted that </a:t>
            </a:r>
            <a:r>
              <a:rPr lang="en-US" sz="2700" b="1" dirty="0">
                <a:effectLst/>
                <a:ea typeface="Times New Roman" panose="02020603050405020304" pitchFamily="18" charset="0"/>
                <a:cs typeface="Arial" panose="020B0604020202020204" pitchFamily="34" charset="0"/>
              </a:rPr>
              <a:t>redlining</a:t>
            </a:r>
            <a:r>
              <a:rPr lang="en-US" sz="2700" dirty="0">
                <a:effectLst/>
                <a:ea typeface="Times New Roman" panose="02020603050405020304" pitchFamily="18" charset="0"/>
                <a:cs typeface="Arial" panose="020B0604020202020204" pitchFamily="34" charset="0"/>
              </a:rPr>
              <a:t> has been held to violate the FHA.</a:t>
            </a:r>
          </a:p>
          <a:p>
            <a:pPr marL="457200" marR="0"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700" dirty="0">
                <a:ea typeface="Times New Roman" panose="02020603050405020304" pitchFamily="18" charset="0"/>
                <a:cs typeface="Arial" panose="020B0604020202020204" pitchFamily="34" charset="0"/>
                <a:sym typeface="Wingdings" panose="05000000000000000000" pitchFamily="2" charset="2"/>
              </a:rPr>
              <a:t>It defined redlining as “the practice of denying the extension of credit to specific geographic areas due to the income, race, or ethnicity of its residents.” (CB 417)</a:t>
            </a:r>
          </a:p>
          <a:p>
            <a:pPr marL="914400" lvl="1"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400" dirty="0">
                <a:effectLst/>
                <a:ea typeface="Times New Roman" panose="02020603050405020304" pitchFamily="18" charset="0"/>
                <a:cs typeface="Arial" panose="020B0604020202020204" pitchFamily="34" charset="0"/>
                <a:sym typeface="Wingdings" panose="05000000000000000000" pitchFamily="2" charset="2"/>
              </a:rPr>
              <a:t>For more information on redlining, see CB 420-421</a:t>
            </a:r>
          </a:p>
          <a:p>
            <a:pPr marL="457200" marR="0"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700" dirty="0">
                <a:ea typeface="Times New Roman" panose="02020603050405020304" pitchFamily="18" charset="0"/>
                <a:cs typeface="Arial" panose="020B0604020202020204" pitchFamily="34" charset="0"/>
                <a:sym typeface="Wingdings" panose="05000000000000000000" pitchFamily="2" charset="2"/>
              </a:rPr>
              <a:t>Here, plaintiffs alleged “</a:t>
            </a:r>
            <a:r>
              <a:rPr lang="en-US" sz="2700" b="1" dirty="0">
                <a:ea typeface="Times New Roman" panose="02020603050405020304" pitchFamily="18" charset="0"/>
                <a:cs typeface="Arial" panose="020B0604020202020204" pitchFamily="34" charset="0"/>
                <a:sym typeface="Wingdings" panose="05000000000000000000" pitchFamily="2" charset="2"/>
              </a:rPr>
              <a:t>reverse redlining</a:t>
            </a:r>
            <a:r>
              <a:rPr lang="en-US" sz="2700" dirty="0">
                <a:ea typeface="Times New Roman" panose="02020603050405020304" pitchFamily="18" charset="0"/>
                <a:cs typeface="Arial" panose="020B0604020202020204" pitchFamily="34" charset="0"/>
                <a:sym typeface="Wingdings" panose="05000000000000000000" pitchFamily="2" charset="2"/>
              </a:rPr>
              <a:t>,” which the court defined as “the practice of extending credit on unfair terms because of the plaintiff’s race and geographic area.” (CB 418)</a:t>
            </a:r>
            <a:endParaRPr lang="en-US" sz="2700" dirty="0">
              <a:effectLst/>
              <a:ea typeface="Times New Roman" panose="02020603050405020304" pitchFamily="18" charset="0"/>
              <a:cs typeface="Arial" panose="020B0604020202020204" pitchFamily="34" charset="0"/>
              <a:sym typeface="Wingdings" panose="05000000000000000000" pitchFamily="2" charset="2"/>
            </a:endParaRPr>
          </a:p>
          <a:p>
            <a:pPr marL="0" marR="0" algn="just">
              <a:spcBef>
                <a:spcPts val="0"/>
              </a:spcBef>
              <a:spcAft>
                <a:spcPts val="800"/>
              </a:spcAft>
              <a:tabLst>
                <a:tab pos="0" algn="l"/>
                <a:tab pos="457200" algn="l"/>
                <a:tab pos="914400" algn="l"/>
                <a:tab pos="1371600" algn="l"/>
                <a:tab pos="5543550" algn="l"/>
                <a:tab pos="5943600" algn="l"/>
              </a:tabLst>
            </a:pPr>
            <a:endParaRPr lang="en-US" sz="2800" dirty="0">
              <a:ea typeface="Times New Roman" panose="02020603050405020304" pitchFamily="18" charset="0"/>
              <a:cs typeface="Arial" panose="020B0604020202020204" pitchFamily="34" charset="0"/>
              <a:sym typeface="Wingdings" panose="05000000000000000000" pitchFamily="2" charset="2"/>
            </a:endParaRPr>
          </a:p>
          <a:p>
            <a:pPr marL="0" marR="0" algn="just">
              <a:spcBef>
                <a:spcPts val="0"/>
              </a:spcBef>
              <a:spcAft>
                <a:spcPts val="800"/>
              </a:spcAft>
              <a:tabLst>
                <a:tab pos="0" algn="l"/>
                <a:tab pos="457200" algn="l"/>
                <a:tab pos="914400" algn="l"/>
                <a:tab pos="1371600" algn="l"/>
                <a:tab pos="5543550" algn="l"/>
                <a:tab pos="5943600" algn="l"/>
              </a:tabLst>
            </a:pPr>
            <a:endParaRPr lang="en-US" sz="2800" dirty="0">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43983211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8B20ED-CE3C-1AC6-A3E8-A4D485321827}"/>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64D4F57E-DDFB-0B7F-21E4-B2C10E098FFA}"/>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004F30"/>
                </a:solidFill>
                <a:latin typeface="Helvetica" pitchFamily="34" charset="0"/>
                <a:ea typeface="+mj-ea"/>
                <a:cs typeface="+mj-cs"/>
              </a:rPr>
              <a:t>Problems (Note 7, CB 295-296)</a:t>
            </a:r>
            <a:endParaRPr lang="en-US" sz="32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1956E568-E4C7-A3D5-8D05-42BC1973C3FD}"/>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01D994E6-9F44-DBE4-21B6-A5750E4D98C4}"/>
              </a:ext>
            </a:extLst>
          </p:cNvPr>
          <p:cNvSpPr txBox="1"/>
          <p:nvPr/>
        </p:nvSpPr>
        <p:spPr>
          <a:xfrm>
            <a:off x="2514600" y="1295400"/>
            <a:ext cx="9144000" cy="4247317"/>
          </a:xfrm>
          <a:prstGeom prst="rect">
            <a:avLst/>
          </a:prstGeom>
          <a:noFill/>
        </p:spPr>
        <p:txBody>
          <a:bodyPr wrap="square">
            <a:spAutoFit/>
          </a:bodyPr>
          <a:lstStyle/>
          <a:p>
            <a:pPr marL="228600">
              <a:spcAft>
                <a:spcPts val="600"/>
              </a:spcAft>
            </a:pPr>
            <a:r>
              <a:rPr lang="en-US" sz="2500" b="1" dirty="0">
                <a:solidFill>
                  <a:srgbClr val="FF0000"/>
                </a:solidFill>
                <a:cs typeface="Arial" panose="020B0604020202020204" pitchFamily="34" charset="0"/>
              </a:rPr>
              <a:t>(a) VARIATON 2: Ad says “For rent: Furnished basement apartment rented only to persons speaking Polish, German, or Swedish. Call 376-7410”</a:t>
            </a:r>
          </a:p>
          <a:p>
            <a:pPr marL="228600">
              <a:spcAft>
                <a:spcPts val="600"/>
              </a:spcAft>
            </a:pPr>
            <a:r>
              <a:rPr lang="en-US" sz="2500" b="1" dirty="0">
                <a:cs typeface="Arial" panose="020B0604020202020204" pitchFamily="34" charset="0"/>
              </a:rPr>
              <a:t>Violation?</a:t>
            </a:r>
          </a:p>
          <a:p>
            <a:pPr marL="228600">
              <a:spcAft>
                <a:spcPts val="600"/>
              </a:spcAft>
            </a:pPr>
            <a:r>
              <a:rPr lang="en-US" sz="2500" b="1" dirty="0">
                <a:cs typeface="Arial" panose="020B0604020202020204" pitchFamily="34" charset="0"/>
              </a:rPr>
              <a:t>§ 1982: No. </a:t>
            </a:r>
            <a:r>
              <a:rPr lang="en-US" sz="2500" dirty="0">
                <a:cs typeface="Arial" panose="020B0604020202020204" pitchFamily="34" charset="0"/>
              </a:rPr>
              <a:t>Ads are not covered by the act..</a:t>
            </a:r>
          </a:p>
          <a:p>
            <a:pPr marL="228600">
              <a:spcAft>
                <a:spcPts val="600"/>
              </a:spcAft>
            </a:pPr>
            <a:r>
              <a:rPr lang="en-US" sz="2500" b="1" dirty="0">
                <a:cs typeface="Arial" panose="020B0604020202020204" pitchFamily="34" charset="0"/>
              </a:rPr>
              <a:t>FHA: Maybe.</a:t>
            </a:r>
            <a:r>
              <a:rPr lang="en-US" sz="2500" dirty="0">
                <a:cs typeface="Arial" panose="020B0604020202020204" pitchFamily="34" charset="0"/>
              </a:rPr>
              <a:t> </a:t>
            </a:r>
          </a:p>
          <a:p>
            <a:pPr marL="571500" indent="-342900">
              <a:spcAft>
                <a:spcPts val="600"/>
              </a:spcAft>
              <a:buFont typeface="Arial" panose="020B0604020202020204" pitchFamily="34" charset="0"/>
              <a:buChar char="•"/>
            </a:pPr>
            <a:r>
              <a:rPr lang="en-US" sz="2500" dirty="0">
                <a:cs typeface="Arial" panose="020B0604020202020204" pitchFamily="34" charset="0"/>
              </a:rPr>
              <a:t>§ 3604(c): The ad’s reference to “persons speaking Polish, German, or Swedish” could be seen as indicating a “preference, limitation, or discrimination based on … national origin.” </a:t>
            </a:r>
          </a:p>
        </p:txBody>
      </p:sp>
    </p:spTree>
    <p:extLst>
      <p:ext uri="{BB962C8B-B14F-4D97-AF65-F5344CB8AC3E}">
        <p14:creationId xmlns:p14="http://schemas.microsoft.com/office/powerpoint/2010/main" val="153137936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BCBAAA-DC2D-AB07-F1CF-82E876ACE2C8}"/>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700EA1F7-5356-49A0-A959-CD7410851666}"/>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004F30"/>
                </a:solidFill>
                <a:latin typeface="Helvetica" pitchFamily="34" charset="0"/>
                <a:ea typeface="+mj-ea"/>
                <a:cs typeface="+mj-cs"/>
              </a:rPr>
              <a:t>Problems (Note 7, CB 295-296)</a:t>
            </a:r>
            <a:endParaRPr lang="en-US" sz="32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870DB467-8128-A73F-D39D-729EAB9DD1EF}"/>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DDA3C24B-0F66-07E2-29FD-8C761633775A}"/>
              </a:ext>
            </a:extLst>
          </p:cNvPr>
          <p:cNvSpPr txBox="1"/>
          <p:nvPr/>
        </p:nvSpPr>
        <p:spPr>
          <a:xfrm>
            <a:off x="2514600" y="1295400"/>
            <a:ext cx="9144000" cy="4862870"/>
          </a:xfrm>
          <a:prstGeom prst="rect">
            <a:avLst/>
          </a:prstGeom>
          <a:noFill/>
        </p:spPr>
        <p:txBody>
          <a:bodyPr wrap="square">
            <a:spAutoFit/>
          </a:bodyPr>
          <a:lstStyle/>
          <a:p>
            <a:pPr marL="228600">
              <a:spcAft>
                <a:spcPts val="600"/>
              </a:spcAft>
            </a:pPr>
            <a:r>
              <a:rPr lang="en-US" sz="2500" b="1" dirty="0">
                <a:solidFill>
                  <a:srgbClr val="FF0000"/>
                </a:solidFill>
                <a:cs typeface="Arial" panose="020B0604020202020204" pitchFamily="34" charset="0"/>
              </a:rPr>
              <a:t>(a) VARIATON 3: [Not in CB] Ad says “For rent: Furnished basement apartment in private home. Call 376-7410”</a:t>
            </a:r>
          </a:p>
          <a:p>
            <a:pPr marL="228600">
              <a:spcAft>
                <a:spcPts val="600"/>
              </a:spcAft>
            </a:pPr>
            <a:r>
              <a:rPr lang="en-US" sz="2500" dirty="0">
                <a:cs typeface="Arial" panose="020B0604020202020204" pitchFamily="34" charset="0"/>
              </a:rPr>
              <a:t>An African-American couple applies, and Ms. Smith tells them, “I rent only to white people.” </a:t>
            </a:r>
            <a:r>
              <a:rPr lang="en-US" sz="2500" b="1" dirty="0">
                <a:cs typeface="Arial" panose="020B0604020202020204" pitchFamily="34" charset="0"/>
              </a:rPr>
              <a:t>Violation?</a:t>
            </a:r>
          </a:p>
          <a:p>
            <a:pPr marL="228600">
              <a:spcAft>
                <a:spcPts val="600"/>
              </a:spcAft>
            </a:pPr>
            <a:r>
              <a:rPr lang="en-US" sz="2500" b="1" dirty="0">
                <a:cs typeface="Arial" panose="020B0604020202020204" pitchFamily="34" charset="0"/>
              </a:rPr>
              <a:t>§ 1982: Yes. </a:t>
            </a:r>
            <a:r>
              <a:rPr lang="en-US" sz="2500" dirty="0">
                <a:cs typeface="Arial" panose="020B0604020202020204" pitchFamily="34" charset="0"/>
              </a:rPr>
              <a:t>while ads are not covered by the act, she is denying them rental based on race.</a:t>
            </a:r>
          </a:p>
          <a:p>
            <a:pPr marL="228600">
              <a:spcAft>
                <a:spcPts val="600"/>
              </a:spcAft>
            </a:pPr>
            <a:r>
              <a:rPr lang="en-US" sz="2500" b="1" dirty="0">
                <a:cs typeface="Arial" panose="020B0604020202020204" pitchFamily="34" charset="0"/>
              </a:rPr>
              <a:t>FHA: No and Maybe.</a:t>
            </a:r>
            <a:r>
              <a:rPr lang="en-US" sz="2500" dirty="0">
                <a:cs typeface="Arial" panose="020B0604020202020204" pitchFamily="34" charset="0"/>
              </a:rPr>
              <a:t> </a:t>
            </a:r>
          </a:p>
          <a:p>
            <a:pPr marL="571500" indent="-342900">
              <a:spcAft>
                <a:spcPts val="600"/>
              </a:spcAft>
              <a:buFont typeface="Arial" panose="020B0604020202020204" pitchFamily="34" charset="0"/>
              <a:buChar char="•"/>
            </a:pPr>
            <a:r>
              <a:rPr lang="en-US" sz="2500" b="1" dirty="0">
                <a:cs typeface="Arial" panose="020B0604020202020204" pitchFamily="34" charset="0"/>
              </a:rPr>
              <a:t>§ 3604(a): No</a:t>
            </a:r>
            <a:r>
              <a:rPr lang="en-US" sz="2500" dirty="0">
                <a:cs typeface="Arial" panose="020B0604020202020204" pitchFamily="34" charset="0"/>
              </a:rPr>
              <a:t>. </a:t>
            </a:r>
            <a:r>
              <a:rPr lang="en-US" sz="2500" spc="-40" dirty="0">
                <a:cs typeface="Arial" panose="020B0604020202020204" pitchFamily="34" charset="0"/>
              </a:rPr>
              <a:t>Exempt from 3604(a) liability under § 3603(b).</a:t>
            </a:r>
          </a:p>
          <a:p>
            <a:pPr marL="571500" indent="-342900">
              <a:spcAft>
                <a:spcPts val="600"/>
              </a:spcAft>
              <a:buFont typeface="Arial" panose="020B0604020202020204" pitchFamily="34" charset="0"/>
              <a:buChar char="•"/>
            </a:pPr>
            <a:r>
              <a:rPr lang="en-US" sz="2500" b="1" dirty="0">
                <a:cs typeface="Arial" panose="020B0604020202020204" pitchFamily="34" charset="0"/>
              </a:rPr>
              <a:t>§ 3604(c): Maybe.</a:t>
            </a:r>
            <a:r>
              <a:rPr lang="en-US" sz="2500" dirty="0">
                <a:cs typeface="Arial" panose="020B0604020202020204" pitchFamily="34" charset="0"/>
              </a:rPr>
              <a:t> What does § 3604(c) cover? </a:t>
            </a:r>
          </a:p>
          <a:p>
            <a:pPr marL="1028700" lvl="1" indent="-342900">
              <a:spcAft>
                <a:spcPts val="600"/>
              </a:spcAft>
              <a:buFont typeface="Arial" panose="020B0604020202020204" pitchFamily="34" charset="0"/>
              <a:buChar char="•"/>
            </a:pPr>
            <a:r>
              <a:rPr lang="en-US" sz="2500" dirty="0">
                <a:cs typeface="Arial" panose="020B0604020202020204" pitchFamily="34" charset="0"/>
              </a:rPr>
              <a:t>It’s often referred to as outlawing discriminatory ads.</a:t>
            </a:r>
          </a:p>
          <a:p>
            <a:pPr marL="1028700" lvl="1" indent="-342900">
              <a:spcAft>
                <a:spcPts val="600"/>
              </a:spcAft>
              <a:buFont typeface="Arial" panose="020B0604020202020204" pitchFamily="34" charset="0"/>
              <a:buChar char="•"/>
            </a:pPr>
            <a:r>
              <a:rPr lang="en-US" sz="2500" dirty="0">
                <a:cs typeface="Arial" panose="020B0604020202020204" pitchFamily="34" charset="0"/>
              </a:rPr>
              <a:t>But is that all the text covers?</a:t>
            </a:r>
          </a:p>
        </p:txBody>
      </p:sp>
    </p:spTree>
    <p:extLst>
      <p:ext uri="{BB962C8B-B14F-4D97-AF65-F5344CB8AC3E}">
        <p14:creationId xmlns:p14="http://schemas.microsoft.com/office/powerpoint/2010/main" val="320718285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4F7906-3B90-B388-0E5F-4C324CB5378A}"/>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083F46DC-5C38-1548-8D33-118F735D382D}"/>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004F30"/>
                </a:solidFill>
                <a:latin typeface="Helvetica" pitchFamily="34" charset="0"/>
                <a:ea typeface="+mj-ea"/>
                <a:cs typeface="+mj-cs"/>
              </a:rPr>
              <a:t>Problems (Note 7, CB 295-296)</a:t>
            </a:r>
            <a:endParaRPr lang="en-US" sz="32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393D3C57-F363-7C58-7C7C-34496FDF79CE}"/>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20F00007-3240-C05B-66CF-36333C8C337F}"/>
              </a:ext>
            </a:extLst>
          </p:cNvPr>
          <p:cNvSpPr txBox="1"/>
          <p:nvPr/>
        </p:nvSpPr>
        <p:spPr>
          <a:xfrm>
            <a:off x="2514600" y="1295400"/>
            <a:ext cx="9296400" cy="5432256"/>
          </a:xfrm>
          <a:prstGeom prst="rect">
            <a:avLst/>
          </a:prstGeom>
          <a:noFill/>
        </p:spPr>
        <p:txBody>
          <a:bodyPr wrap="square">
            <a:spAutoFit/>
          </a:bodyPr>
          <a:lstStyle/>
          <a:p>
            <a:pPr marL="228600">
              <a:spcAft>
                <a:spcPts val="600"/>
              </a:spcAft>
            </a:pPr>
            <a:r>
              <a:rPr lang="en-US" sz="2500" b="1" dirty="0">
                <a:solidFill>
                  <a:srgbClr val="FF0000"/>
                </a:solidFill>
                <a:cs typeface="Arial" panose="020B0604020202020204" pitchFamily="34" charset="0"/>
              </a:rPr>
              <a:t>(a) VARIATON 3: [Not in CB] Ad says “For rent: Furnished basement apartment in private home. Call 376-7410”</a:t>
            </a:r>
          </a:p>
          <a:p>
            <a:pPr marL="228600">
              <a:spcAft>
                <a:spcPts val="600"/>
              </a:spcAft>
            </a:pPr>
            <a:r>
              <a:rPr lang="en-US" sz="2500" dirty="0">
                <a:cs typeface="Arial" panose="020B0604020202020204" pitchFamily="34" charset="0"/>
              </a:rPr>
              <a:t>An African-American couple applies, and Ms. Smith tells them, “I rent only to white people.” </a:t>
            </a:r>
            <a:r>
              <a:rPr lang="en-US" sz="2500" b="1" dirty="0">
                <a:cs typeface="Arial" panose="020B0604020202020204" pitchFamily="34" charset="0"/>
              </a:rPr>
              <a:t>Violation?</a:t>
            </a:r>
          </a:p>
          <a:p>
            <a:pPr marL="228600">
              <a:spcAft>
                <a:spcPts val="600"/>
              </a:spcAft>
            </a:pPr>
            <a:r>
              <a:rPr lang="en-US" sz="2500" b="1" dirty="0">
                <a:cs typeface="Arial" panose="020B0604020202020204" pitchFamily="34" charset="0"/>
              </a:rPr>
              <a:t>FHA: No and Maybe.</a:t>
            </a:r>
            <a:r>
              <a:rPr lang="en-US" sz="2500" dirty="0">
                <a:cs typeface="Arial" panose="020B0604020202020204" pitchFamily="34" charset="0"/>
              </a:rPr>
              <a:t> </a:t>
            </a:r>
          </a:p>
          <a:p>
            <a:pPr marL="571500" indent="-342900">
              <a:spcAft>
                <a:spcPts val="600"/>
              </a:spcAft>
              <a:buFont typeface="Arial" panose="020B0604020202020204" pitchFamily="34" charset="0"/>
              <a:buChar char="•"/>
            </a:pPr>
            <a:r>
              <a:rPr lang="en-US" sz="2400" b="1" spc="-10" dirty="0">
                <a:cs typeface="Arial" panose="020B0604020202020204" pitchFamily="34" charset="0"/>
              </a:rPr>
              <a:t>§ 3604(c): Maybe.</a:t>
            </a:r>
            <a:r>
              <a:rPr lang="en-US" sz="2400" spc="-10" dirty="0">
                <a:cs typeface="Arial" panose="020B0604020202020204" pitchFamily="34" charset="0"/>
              </a:rPr>
              <a:t> Consider its exact language. It’s illegal to</a:t>
            </a:r>
            <a:r>
              <a:rPr lang="en-US" sz="2400" dirty="0">
                <a:cs typeface="Arial" panose="020B0604020202020204" pitchFamily="34" charset="0"/>
              </a:rPr>
              <a:t>:</a:t>
            </a:r>
          </a:p>
          <a:p>
            <a:pPr marL="1028700" lvl="1" indent="-342900">
              <a:spcAft>
                <a:spcPts val="600"/>
              </a:spcAft>
              <a:buFont typeface="Arial" panose="020B0604020202020204" pitchFamily="34" charset="0"/>
              <a:buChar char="•"/>
            </a:pPr>
            <a:r>
              <a:rPr lang="en-US" sz="2400" dirty="0">
                <a:cs typeface="Arial" panose="020B0604020202020204" pitchFamily="34" charset="0"/>
              </a:rPr>
              <a:t>“make …any … statement … with respect to the …rental of a dwelling that indicates any preference, limitation, or discrimination based on race …”</a:t>
            </a:r>
          </a:p>
          <a:p>
            <a:pPr marL="1028700" lvl="1" indent="-342900">
              <a:spcAft>
                <a:spcPts val="600"/>
              </a:spcAft>
              <a:buFont typeface="Arial" panose="020B0604020202020204" pitchFamily="34" charset="0"/>
              <a:buChar char="•"/>
            </a:pPr>
            <a:r>
              <a:rPr lang="en-US" sz="2400" dirty="0">
                <a:cs typeface="Arial" panose="020B0604020202020204" pitchFamily="34" charset="0"/>
              </a:rPr>
              <a:t>Isn’t “I rent only to white people” such a “statement”?</a:t>
            </a:r>
          </a:p>
          <a:p>
            <a:pPr marL="571500" indent="-342900">
              <a:spcAft>
                <a:spcPts val="600"/>
              </a:spcAft>
              <a:buFont typeface="Arial" panose="020B0604020202020204" pitchFamily="34" charset="0"/>
              <a:buChar char="•"/>
            </a:pPr>
            <a:r>
              <a:rPr lang="en-US" sz="2400" dirty="0">
                <a:cs typeface="Arial" panose="020B0604020202020204" pitchFamily="34" charset="0"/>
              </a:rPr>
              <a:t>On the other hand, much of the language in § 3004(c) refers to notices and ads and printing and publishing, not talk. So it’s not entirely clear.</a:t>
            </a:r>
          </a:p>
        </p:txBody>
      </p:sp>
    </p:spTree>
    <p:extLst>
      <p:ext uri="{BB962C8B-B14F-4D97-AF65-F5344CB8AC3E}">
        <p14:creationId xmlns:p14="http://schemas.microsoft.com/office/powerpoint/2010/main" val="355307919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68CDA1-F434-339E-C618-C9F884D98059}"/>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BB034F65-3B6E-2FF1-A9C1-DFC274DE8408}"/>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004F30"/>
                </a:solidFill>
                <a:latin typeface="Helvetica" pitchFamily="34" charset="0"/>
                <a:ea typeface="+mj-ea"/>
                <a:cs typeface="+mj-cs"/>
              </a:rPr>
              <a:t>Problems (Note 7, CB 295-296)</a:t>
            </a:r>
            <a:endParaRPr lang="en-US" sz="32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D08C8A57-4677-7DCE-9E4E-EC204BD41FC8}"/>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9CCEF21C-7515-7F3E-9932-B093E10514DC}"/>
              </a:ext>
            </a:extLst>
          </p:cNvPr>
          <p:cNvSpPr txBox="1"/>
          <p:nvPr/>
        </p:nvSpPr>
        <p:spPr>
          <a:xfrm>
            <a:off x="2552700" y="949464"/>
            <a:ext cx="9296400" cy="5093702"/>
          </a:xfrm>
          <a:prstGeom prst="rect">
            <a:avLst/>
          </a:prstGeom>
          <a:noFill/>
        </p:spPr>
        <p:txBody>
          <a:bodyPr wrap="square">
            <a:spAutoFit/>
          </a:bodyPr>
          <a:lstStyle/>
          <a:p>
            <a:pPr marL="228600">
              <a:spcAft>
                <a:spcPts val="600"/>
              </a:spcAft>
            </a:pPr>
            <a:r>
              <a:rPr lang="en-US" sz="2500" b="1" dirty="0">
                <a:solidFill>
                  <a:srgbClr val="FF0000"/>
                </a:solidFill>
                <a:cs typeface="Arial" panose="020B0604020202020204" pitchFamily="34" charset="0"/>
              </a:rPr>
              <a:t>(b) Ms. Smith discriminates against German people in renting the apartment in her home. No ads, just word of mouth.</a:t>
            </a:r>
          </a:p>
          <a:p>
            <a:pPr marL="228600">
              <a:spcAft>
                <a:spcPts val="600"/>
              </a:spcAft>
            </a:pPr>
            <a:r>
              <a:rPr lang="en-US" sz="2500" b="1" dirty="0">
                <a:cs typeface="Arial" panose="020B0604020202020204" pitchFamily="34" charset="0"/>
              </a:rPr>
              <a:t>Violation?</a:t>
            </a:r>
          </a:p>
          <a:p>
            <a:pPr marL="228600">
              <a:spcAft>
                <a:spcPts val="600"/>
              </a:spcAft>
            </a:pPr>
            <a:r>
              <a:rPr lang="en-US" sz="2500" b="1" dirty="0">
                <a:cs typeface="Arial" panose="020B0604020202020204" pitchFamily="34" charset="0"/>
              </a:rPr>
              <a:t>FHA: No.</a:t>
            </a:r>
            <a:r>
              <a:rPr lang="en-US" sz="2500" dirty="0">
                <a:cs typeface="Arial" panose="020B0604020202020204" pitchFamily="34" charset="0"/>
              </a:rPr>
              <a:t> Exempt under § 3603(b).</a:t>
            </a:r>
          </a:p>
          <a:p>
            <a:pPr marL="228600">
              <a:spcAft>
                <a:spcPts val="600"/>
              </a:spcAft>
            </a:pPr>
            <a:r>
              <a:rPr lang="en-US" sz="2500" b="1" dirty="0">
                <a:cs typeface="Arial" panose="020B0604020202020204" pitchFamily="34" charset="0"/>
              </a:rPr>
              <a:t>§ 1982: Maybe</a:t>
            </a:r>
            <a:r>
              <a:rPr lang="en-US" sz="2500" dirty="0">
                <a:cs typeface="Arial" panose="020B0604020202020204" pitchFamily="34" charset="0"/>
              </a:rPr>
              <a:t>. Is this refusing to give a different “race” (Germans) the same rights as white citizens to lease property?</a:t>
            </a:r>
          </a:p>
          <a:p>
            <a:pPr marL="228600">
              <a:spcAft>
                <a:spcPts val="600"/>
              </a:spcAft>
            </a:pPr>
            <a:r>
              <a:rPr lang="en-US" sz="2500" dirty="0">
                <a:cs typeface="Arial" panose="020B0604020202020204" pitchFamily="34" charset="0"/>
              </a:rPr>
              <a:t>This is a question of methodology in interpreting statutes. </a:t>
            </a:r>
          </a:p>
          <a:p>
            <a:pPr marL="1028700" lvl="1" indent="-342900">
              <a:spcAft>
                <a:spcPts val="600"/>
              </a:spcAft>
              <a:buFont typeface="Arial" panose="020B0604020202020204" pitchFamily="34" charset="0"/>
              <a:buChar char="•"/>
            </a:pPr>
            <a:r>
              <a:rPr lang="en-US" sz="2500" i="1" dirty="0">
                <a:cs typeface="Arial" panose="020B0604020202020204" pitchFamily="34" charset="0"/>
              </a:rPr>
              <a:t>One approach</a:t>
            </a:r>
            <a:r>
              <a:rPr lang="en-US" sz="2500" dirty="0">
                <a:cs typeface="Arial" panose="020B0604020202020204" pitchFamily="34" charset="0"/>
              </a:rPr>
              <a:t>: something like original intent, but of Congress, not the Framers (as in the case of the Constitution). If Congress saw being German as a race in 1866, then that’s what the statute means today.</a:t>
            </a:r>
          </a:p>
        </p:txBody>
      </p:sp>
    </p:spTree>
    <p:extLst>
      <p:ext uri="{BB962C8B-B14F-4D97-AF65-F5344CB8AC3E}">
        <p14:creationId xmlns:p14="http://schemas.microsoft.com/office/powerpoint/2010/main" val="193904097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6B6A18-32DC-501A-0FEC-31BEA8B0A16C}"/>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1D579E7F-B2F8-8D04-58F5-D221EA7C3AD7}"/>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004F30"/>
                </a:solidFill>
                <a:latin typeface="Helvetica" pitchFamily="34" charset="0"/>
                <a:ea typeface="+mj-ea"/>
                <a:cs typeface="+mj-cs"/>
              </a:rPr>
              <a:t>Problems (Note 7, CB 295-296)</a:t>
            </a:r>
            <a:endParaRPr lang="en-US" sz="32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73A86D5E-F15A-5DB5-F86B-2043019E1431}"/>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599AB941-9C21-4EEA-F219-79A17BEB573D}"/>
              </a:ext>
            </a:extLst>
          </p:cNvPr>
          <p:cNvSpPr txBox="1"/>
          <p:nvPr/>
        </p:nvSpPr>
        <p:spPr>
          <a:xfrm>
            <a:off x="2552700" y="949464"/>
            <a:ext cx="9296400" cy="5016758"/>
          </a:xfrm>
          <a:prstGeom prst="rect">
            <a:avLst/>
          </a:prstGeom>
          <a:noFill/>
        </p:spPr>
        <p:txBody>
          <a:bodyPr wrap="square">
            <a:spAutoFit/>
          </a:bodyPr>
          <a:lstStyle/>
          <a:p>
            <a:pPr marL="228600">
              <a:spcAft>
                <a:spcPts val="600"/>
              </a:spcAft>
            </a:pPr>
            <a:r>
              <a:rPr lang="en-US" sz="2500" b="1" dirty="0">
                <a:solidFill>
                  <a:srgbClr val="FF0000"/>
                </a:solidFill>
                <a:cs typeface="Arial" panose="020B0604020202020204" pitchFamily="34" charset="0"/>
              </a:rPr>
              <a:t>(b) Ms. Smith discriminates against German people in renting the apartment in her home. No ads, just word of mouth.</a:t>
            </a:r>
          </a:p>
          <a:p>
            <a:pPr marL="228600">
              <a:spcAft>
                <a:spcPts val="600"/>
              </a:spcAft>
            </a:pPr>
            <a:r>
              <a:rPr lang="en-US" sz="2500" b="1" dirty="0">
                <a:cs typeface="Arial" panose="020B0604020202020204" pitchFamily="34" charset="0"/>
              </a:rPr>
              <a:t>Violation?</a:t>
            </a:r>
          </a:p>
          <a:p>
            <a:pPr marL="228600">
              <a:spcAft>
                <a:spcPts val="600"/>
              </a:spcAft>
            </a:pPr>
            <a:r>
              <a:rPr lang="en-US" sz="2500" b="1" dirty="0">
                <a:cs typeface="Arial" panose="020B0604020202020204" pitchFamily="34" charset="0"/>
              </a:rPr>
              <a:t>§ 1982: Maybe</a:t>
            </a:r>
            <a:r>
              <a:rPr lang="en-US" sz="2500" dirty="0">
                <a:cs typeface="Arial" panose="020B0604020202020204" pitchFamily="34" charset="0"/>
              </a:rPr>
              <a:t>. Is this refusing to give a different “race” (Germans) the same rights as white citizens to lease property?</a:t>
            </a:r>
          </a:p>
          <a:p>
            <a:pPr marL="228600">
              <a:spcAft>
                <a:spcPts val="600"/>
              </a:spcAft>
            </a:pPr>
            <a:r>
              <a:rPr lang="en-US" sz="2500" dirty="0">
                <a:cs typeface="Arial" panose="020B0604020202020204" pitchFamily="34" charset="0"/>
              </a:rPr>
              <a:t>This is a question of methodology. </a:t>
            </a:r>
          </a:p>
          <a:p>
            <a:pPr marL="1028700" lvl="1" indent="-342900">
              <a:spcAft>
                <a:spcPts val="600"/>
              </a:spcAft>
              <a:buFont typeface="Arial" panose="020B0604020202020204" pitchFamily="34" charset="0"/>
              <a:buChar char="•"/>
            </a:pPr>
            <a:r>
              <a:rPr lang="en-US" sz="2500" i="1" dirty="0">
                <a:cs typeface="Arial" panose="020B0604020202020204" pitchFamily="34" charset="0"/>
              </a:rPr>
              <a:t>Alternative approach</a:t>
            </a:r>
            <a:r>
              <a:rPr lang="en-US" sz="2500" dirty="0">
                <a:cs typeface="Arial" panose="020B0604020202020204" pitchFamily="34" charset="0"/>
              </a:rPr>
              <a:t>: Congress’s broad language showed an intent to have a changing meaning over time, as society changed. If “German” is not viewed as a race today but as a matter of national origin, then it’s not covered under § 1982.</a:t>
            </a:r>
          </a:p>
        </p:txBody>
      </p:sp>
    </p:spTree>
    <p:extLst>
      <p:ext uri="{BB962C8B-B14F-4D97-AF65-F5344CB8AC3E}">
        <p14:creationId xmlns:p14="http://schemas.microsoft.com/office/powerpoint/2010/main" val="222298797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678215-2918-8C34-BFC1-D68049E4C285}"/>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FC72A7A5-477A-68EC-86E4-A988E0624525}"/>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004F30"/>
                </a:solidFill>
                <a:latin typeface="Helvetica" pitchFamily="34" charset="0"/>
                <a:ea typeface="+mj-ea"/>
                <a:cs typeface="+mj-cs"/>
              </a:rPr>
              <a:t>Problems (Note 7, CB 295-296)</a:t>
            </a:r>
            <a:endParaRPr lang="en-US" sz="32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190D636C-D6E7-BAA3-7646-2D17592FC53F}"/>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57C7A547-223B-5979-D13B-AB1B702F1BA3}"/>
              </a:ext>
            </a:extLst>
          </p:cNvPr>
          <p:cNvSpPr txBox="1"/>
          <p:nvPr/>
        </p:nvSpPr>
        <p:spPr>
          <a:xfrm>
            <a:off x="2552700" y="949464"/>
            <a:ext cx="9296400" cy="3862596"/>
          </a:xfrm>
          <a:prstGeom prst="rect">
            <a:avLst/>
          </a:prstGeom>
          <a:noFill/>
        </p:spPr>
        <p:txBody>
          <a:bodyPr wrap="square">
            <a:spAutoFit/>
          </a:bodyPr>
          <a:lstStyle/>
          <a:p>
            <a:pPr marL="228600">
              <a:spcAft>
                <a:spcPts val="600"/>
              </a:spcAft>
            </a:pPr>
            <a:r>
              <a:rPr lang="en-US" sz="2500" b="1" dirty="0">
                <a:solidFill>
                  <a:srgbClr val="FF0000"/>
                </a:solidFill>
                <a:cs typeface="Arial" panose="020B0604020202020204" pitchFamily="34" charset="0"/>
              </a:rPr>
              <a:t>(c) Wanted: Female to share 2-bdrm. 2-bath apt. near campus. $500/mo. Plus half utilities. Call Pat at 917-4513</a:t>
            </a:r>
          </a:p>
          <a:p>
            <a:pPr marL="228600">
              <a:spcAft>
                <a:spcPts val="600"/>
              </a:spcAft>
            </a:pPr>
            <a:r>
              <a:rPr lang="en-US" sz="2500" b="1" dirty="0">
                <a:cs typeface="Arial" panose="020B0604020202020204" pitchFamily="34" charset="0"/>
              </a:rPr>
              <a:t>Violation?</a:t>
            </a:r>
          </a:p>
          <a:p>
            <a:pPr marL="228600">
              <a:spcAft>
                <a:spcPts val="600"/>
              </a:spcAft>
            </a:pPr>
            <a:r>
              <a:rPr lang="en-US" sz="2500" b="1" dirty="0">
                <a:cs typeface="Arial" panose="020B0604020202020204" pitchFamily="34" charset="0"/>
              </a:rPr>
              <a:t>§ 1982: No</a:t>
            </a:r>
            <a:r>
              <a:rPr lang="en-US" sz="2500" dirty="0">
                <a:cs typeface="Arial" panose="020B0604020202020204" pitchFamily="34" charset="0"/>
              </a:rPr>
              <a:t>. Gender discrimination not covered.</a:t>
            </a:r>
          </a:p>
          <a:p>
            <a:pPr marL="228600">
              <a:spcAft>
                <a:spcPts val="600"/>
              </a:spcAft>
            </a:pPr>
            <a:r>
              <a:rPr lang="en-US" sz="2500" b="1" dirty="0">
                <a:cs typeface="Arial" panose="020B0604020202020204" pitchFamily="34" charset="0"/>
              </a:rPr>
              <a:t>FHA § 3604(a): 9</a:t>
            </a:r>
            <a:r>
              <a:rPr lang="en-US" sz="2500" b="1" baseline="30000" dirty="0">
                <a:cs typeface="Arial" panose="020B0604020202020204" pitchFamily="34" charset="0"/>
              </a:rPr>
              <a:t>th</a:t>
            </a:r>
            <a:r>
              <a:rPr lang="en-US" sz="2500" b="1" dirty="0">
                <a:cs typeface="Arial" panose="020B0604020202020204" pitchFamily="34" charset="0"/>
              </a:rPr>
              <a:t> Cir. No; Other Circuits ?</a:t>
            </a:r>
            <a:endParaRPr lang="en-US" sz="2500" dirty="0">
              <a:cs typeface="Arial" panose="020B0604020202020204" pitchFamily="34" charset="0"/>
            </a:endParaRPr>
          </a:p>
          <a:p>
            <a:pPr marL="571500" indent="-342900">
              <a:spcAft>
                <a:spcPts val="600"/>
              </a:spcAft>
              <a:buFont typeface="Arial" panose="020B0604020202020204" pitchFamily="34" charset="0"/>
              <a:buChar char="•"/>
            </a:pPr>
            <a:r>
              <a:rPr lang="en-US" sz="2500" dirty="0">
                <a:cs typeface="Arial" panose="020B0604020202020204" pitchFamily="34" charset="0"/>
              </a:rPr>
              <a:t>It’s useful to consider underlying concerns about roommates. Even more so than the Mrs. Murphy exemption (See Sidebar, CB 294), roommates raise privacy considerations. </a:t>
            </a:r>
          </a:p>
        </p:txBody>
      </p:sp>
    </p:spTree>
    <p:extLst>
      <p:ext uri="{BB962C8B-B14F-4D97-AF65-F5344CB8AC3E}">
        <p14:creationId xmlns:p14="http://schemas.microsoft.com/office/powerpoint/2010/main" val="109050506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9C0EAD-22D4-6983-F2C9-12A3FF5C79C7}"/>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7546E67C-1185-F16F-CC79-25537C31C19A}"/>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004F30"/>
                </a:solidFill>
                <a:latin typeface="Helvetica" pitchFamily="34" charset="0"/>
                <a:ea typeface="+mj-ea"/>
                <a:cs typeface="+mj-cs"/>
              </a:rPr>
              <a:t>Problems (Note 7, CB 295-296)</a:t>
            </a:r>
            <a:endParaRPr lang="en-US" sz="32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BB5A9BE0-B68F-14A2-E8C2-AAF01C3A1AAD}"/>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8ECB811D-F85A-E824-E80B-56F85DAD1E37}"/>
              </a:ext>
            </a:extLst>
          </p:cNvPr>
          <p:cNvSpPr txBox="1"/>
          <p:nvPr/>
        </p:nvSpPr>
        <p:spPr>
          <a:xfrm>
            <a:off x="2552700" y="949464"/>
            <a:ext cx="9296400" cy="5632311"/>
          </a:xfrm>
          <a:prstGeom prst="rect">
            <a:avLst/>
          </a:prstGeom>
          <a:noFill/>
        </p:spPr>
        <p:txBody>
          <a:bodyPr wrap="square">
            <a:spAutoFit/>
          </a:bodyPr>
          <a:lstStyle/>
          <a:p>
            <a:pPr marL="228600">
              <a:spcAft>
                <a:spcPts val="600"/>
              </a:spcAft>
            </a:pPr>
            <a:r>
              <a:rPr lang="en-US" sz="2500" b="1" dirty="0">
                <a:solidFill>
                  <a:srgbClr val="FF0000"/>
                </a:solidFill>
                <a:cs typeface="Arial" panose="020B0604020202020204" pitchFamily="34" charset="0"/>
              </a:rPr>
              <a:t>(c) Wanted: Female to share 2-bdrm. 2-bath apt. near campus. $500/mo. Plus half utilities. Call Pat at 917-4513”</a:t>
            </a:r>
          </a:p>
          <a:p>
            <a:pPr marL="228600">
              <a:spcAft>
                <a:spcPts val="600"/>
              </a:spcAft>
            </a:pPr>
            <a:r>
              <a:rPr lang="en-US" sz="2500" b="1" dirty="0">
                <a:cs typeface="Arial" panose="020B0604020202020204" pitchFamily="34" charset="0"/>
              </a:rPr>
              <a:t>Violation?</a:t>
            </a:r>
          </a:p>
          <a:p>
            <a:pPr marL="228600">
              <a:spcAft>
                <a:spcPts val="600"/>
              </a:spcAft>
            </a:pPr>
            <a:r>
              <a:rPr lang="en-US" sz="2500" b="1" dirty="0">
                <a:cs typeface="Arial" panose="020B0604020202020204" pitchFamily="34" charset="0"/>
              </a:rPr>
              <a:t>FHA § 3604(a): 9</a:t>
            </a:r>
            <a:r>
              <a:rPr lang="en-US" sz="2500" b="1" baseline="30000" dirty="0">
                <a:cs typeface="Arial" panose="020B0604020202020204" pitchFamily="34" charset="0"/>
              </a:rPr>
              <a:t>th</a:t>
            </a:r>
            <a:r>
              <a:rPr lang="en-US" sz="2500" b="1" dirty="0">
                <a:cs typeface="Arial" panose="020B0604020202020204" pitchFamily="34" charset="0"/>
              </a:rPr>
              <a:t> Cir. No; Other Circuits ?</a:t>
            </a:r>
            <a:r>
              <a:rPr lang="en-US" sz="2500" dirty="0">
                <a:cs typeface="Arial" panose="020B0604020202020204" pitchFamily="34" charset="0"/>
              </a:rPr>
              <a:t>.</a:t>
            </a:r>
          </a:p>
          <a:p>
            <a:pPr marL="571500" indent="-342900">
              <a:spcAft>
                <a:spcPts val="600"/>
              </a:spcAft>
              <a:buFont typeface="Arial" panose="020B0604020202020204" pitchFamily="34" charset="0"/>
              <a:buChar char="•"/>
            </a:pPr>
            <a:r>
              <a:rPr lang="en-US" sz="2500" dirty="0">
                <a:cs typeface="Arial" panose="020B0604020202020204" pitchFamily="34" charset="0"/>
              </a:rPr>
              <a:t>It’s a preference based on sex, so covered by § 3604(a).</a:t>
            </a:r>
          </a:p>
          <a:p>
            <a:pPr marL="571500" indent="-342900">
              <a:spcAft>
                <a:spcPts val="600"/>
              </a:spcAft>
              <a:buFont typeface="Arial" panose="020B0604020202020204" pitchFamily="34" charset="0"/>
              <a:buChar char="•"/>
            </a:pPr>
            <a:r>
              <a:rPr lang="en-US" sz="2500" dirty="0">
                <a:cs typeface="Arial" panose="020B0604020202020204" pitchFamily="34" charset="0"/>
              </a:rPr>
              <a:t>But exempt under § 3603(b)? Maybe. </a:t>
            </a:r>
          </a:p>
          <a:p>
            <a:pPr marL="1028700" lvl="1" indent="-342900">
              <a:spcAft>
                <a:spcPts val="600"/>
              </a:spcAft>
              <a:buFont typeface="Arial" panose="020B0604020202020204" pitchFamily="34" charset="0"/>
              <a:buChar char="•"/>
            </a:pPr>
            <a:r>
              <a:rPr lang="en-US" sz="2500" spc="-20" dirty="0">
                <a:cs typeface="Arial" panose="020B0604020202020204" pitchFamily="34" charset="0"/>
              </a:rPr>
              <a:t>What’s for rent looks like a “room” or a “unit[] in a dwelling”</a:t>
            </a:r>
          </a:p>
          <a:p>
            <a:pPr marL="1028700" lvl="1" indent="-342900">
              <a:spcAft>
                <a:spcPts val="600"/>
              </a:spcAft>
              <a:buFont typeface="Arial" panose="020B0604020202020204" pitchFamily="34" charset="0"/>
              <a:buChar char="•"/>
            </a:pPr>
            <a:r>
              <a:rPr lang="en-US" sz="2500" dirty="0">
                <a:cs typeface="Arial" panose="020B0604020202020204" pitchFamily="34" charset="0"/>
              </a:rPr>
              <a:t>Suppose the dwelling is a 2-BR house. Does the house “contain living quarters occupied … by no more than four families living independently,” with the “owner” living in one of the quarters?</a:t>
            </a:r>
          </a:p>
          <a:p>
            <a:pPr marL="1028700" lvl="1" indent="-342900">
              <a:spcAft>
                <a:spcPts val="600"/>
              </a:spcAft>
              <a:buFont typeface="Arial" panose="020B0604020202020204" pitchFamily="34" charset="0"/>
              <a:buChar char="•"/>
            </a:pPr>
            <a:r>
              <a:rPr lang="en-US" sz="2500" dirty="0">
                <a:cs typeface="Arial" panose="020B0604020202020204" pitchFamily="34" charset="0"/>
              </a:rPr>
              <a:t>Maybe; but would normally describe a bedroom as a “quarter”? Do all roommates live independently?</a:t>
            </a:r>
          </a:p>
        </p:txBody>
      </p:sp>
    </p:spTree>
    <p:extLst>
      <p:ext uri="{BB962C8B-B14F-4D97-AF65-F5344CB8AC3E}">
        <p14:creationId xmlns:p14="http://schemas.microsoft.com/office/powerpoint/2010/main" val="287518193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4DE418-831C-39C7-9BC2-5867623E1B83}"/>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11C337F3-B93F-ADC1-C918-F8DFFB23DBF6}"/>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004F30"/>
                </a:solidFill>
                <a:latin typeface="Helvetica" pitchFamily="34" charset="0"/>
                <a:ea typeface="+mj-ea"/>
                <a:cs typeface="+mj-cs"/>
              </a:rPr>
              <a:t>Problems (Note 7, CB 295-296)</a:t>
            </a:r>
            <a:endParaRPr lang="en-US" sz="32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46F2C59D-ABF0-6635-93CD-212D0928DDAB}"/>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F74F8BDF-8115-CADE-0077-D95F3964D180}"/>
              </a:ext>
            </a:extLst>
          </p:cNvPr>
          <p:cNvSpPr txBox="1"/>
          <p:nvPr/>
        </p:nvSpPr>
        <p:spPr>
          <a:xfrm>
            <a:off x="2552700" y="949464"/>
            <a:ext cx="9296400" cy="5555367"/>
          </a:xfrm>
          <a:prstGeom prst="rect">
            <a:avLst/>
          </a:prstGeom>
          <a:noFill/>
        </p:spPr>
        <p:txBody>
          <a:bodyPr wrap="square">
            <a:spAutoFit/>
          </a:bodyPr>
          <a:lstStyle/>
          <a:p>
            <a:pPr marL="228600">
              <a:spcAft>
                <a:spcPts val="600"/>
              </a:spcAft>
            </a:pPr>
            <a:r>
              <a:rPr lang="en-US" sz="2500" b="1" dirty="0">
                <a:solidFill>
                  <a:srgbClr val="FF0000"/>
                </a:solidFill>
                <a:cs typeface="Arial" panose="020B0604020202020204" pitchFamily="34" charset="0"/>
              </a:rPr>
              <a:t>(c) Wanted: Female to share 2-bdrm. 2-bath apt. near campus. $500/mo. Plus half utilities. Call Pat at 917-4513</a:t>
            </a:r>
          </a:p>
          <a:p>
            <a:pPr marL="228600">
              <a:spcAft>
                <a:spcPts val="600"/>
              </a:spcAft>
            </a:pPr>
            <a:r>
              <a:rPr lang="en-US" sz="2500" b="1" dirty="0">
                <a:cs typeface="Arial" panose="020B0604020202020204" pitchFamily="34" charset="0"/>
              </a:rPr>
              <a:t>Violation?</a:t>
            </a:r>
          </a:p>
          <a:p>
            <a:pPr marL="228600">
              <a:spcAft>
                <a:spcPts val="600"/>
              </a:spcAft>
            </a:pPr>
            <a:r>
              <a:rPr lang="en-US" sz="2500" b="1" dirty="0">
                <a:cs typeface="Arial" panose="020B0604020202020204" pitchFamily="34" charset="0"/>
              </a:rPr>
              <a:t>FHA § 3604(a): 9</a:t>
            </a:r>
            <a:r>
              <a:rPr lang="en-US" sz="2500" b="1" baseline="30000" dirty="0">
                <a:cs typeface="Arial" panose="020B0604020202020204" pitchFamily="34" charset="0"/>
              </a:rPr>
              <a:t>th</a:t>
            </a:r>
            <a:r>
              <a:rPr lang="en-US" sz="2500" b="1" dirty="0">
                <a:cs typeface="Arial" panose="020B0604020202020204" pitchFamily="34" charset="0"/>
              </a:rPr>
              <a:t> Cir. No; Other Circuits ?</a:t>
            </a:r>
            <a:endParaRPr lang="en-US" sz="2500" dirty="0">
              <a:cs typeface="Arial" panose="020B0604020202020204" pitchFamily="34" charset="0"/>
            </a:endParaRPr>
          </a:p>
          <a:p>
            <a:pPr marL="571500" indent="-342900">
              <a:spcAft>
                <a:spcPts val="600"/>
              </a:spcAft>
              <a:buFont typeface="Arial" panose="020B0604020202020204" pitchFamily="34" charset="0"/>
              <a:buChar char="•"/>
            </a:pPr>
            <a:r>
              <a:rPr lang="en-US" sz="2500" dirty="0">
                <a:cs typeface="Arial" panose="020B0604020202020204" pitchFamily="34" charset="0"/>
              </a:rPr>
              <a:t>Exempt under § 3603(b)? Maybe. </a:t>
            </a:r>
          </a:p>
          <a:p>
            <a:pPr marL="1028700" lvl="1" indent="-342900">
              <a:spcAft>
                <a:spcPts val="600"/>
              </a:spcAft>
              <a:buFont typeface="Arial" panose="020B0604020202020204" pitchFamily="34" charset="0"/>
              <a:buChar char="•"/>
            </a:pPr>
            <a:r>
              <a:rPr lang="en-US" sz="2500" spc="-20" dirty="0">
                <a:cs typeface="Arial" panose="020B0604020202020204" pitchFamily="34" charset="0"/>
              </a:rPr>
              <a:t>What’s for rent looks like a “room” or a “unit[] in a dwelling”</a:t>
            </a:r>
          </a:p>
          <a:p>
            <a:pPr marL="1028700" lvl="1" indent="-342900">
              <a:spcAft>
                <a:spcPts val="600"/>
              </a:spcAft>
              <a:buFont typeface="Arial" panose="020B0604020202020204" pitchFamily="34" charset="0"/>
              <a:buChar char="•"/>
            </a:pPr>
            <a:r>
              <a:rPr lang="en-US" sz="2500" dirty="0">
                <a:cs typeface="Arial" panose="020B0604020202020204" pitchFamily="34" charset="0"/>
              </a:rPr>
              <a:t>Suppose the dwelling is a </a:t>
            </a:r>
            <a:r>
              <a:rPr lang="en-US" sz="2500" i="1" dirty="0">
                <a:cs typeface="Arial" panose="020B0604020202020204" pitchFamily="34" charset="0"/>
              </a:rPr>
              <a:t>multi-unit apartment building</a:t>
            </a:r>
            <a:r>
              <a:rPr lang="en-US" sz="2500" dirty="0">
                <a:cs typeface="Arial" panose="020B0604020202020204" pitchFamily="34" charset="0"/>
              </a:rPr>
              <a:t>. It would </a:t>
            </a:r>
            <a:r>
              <a:rPr lang="en-US" sz="2500" i="1" dirty="0">
                <a:cs typeface="Arial" panose="020B0604020202020204" pitchFamily="34" charset="0"/>
              </a:rPr>
              <a:t>not</a:t>
            </a:r>
            <a:r>
              <a:rPr lang="en-US" sz="2500" dirty="0">
                <a:cs typeface="Arial" panose="020B0604020202020204" pitchFamily="34" charset="0"/>
              </a:rPr>
              <a:t> be true that the building “contain[ed] living quarters occupied … by no more than four families living independently.” So </a:t>
            </a:r>
            <a:r>
              <a:rPr lang="en-US" sz="2500" i="1" dirty="0">
                <a:cs typeface="Arial" panose="020B0604020202020204" pitchFamily="34" charset="0"/>
              </a:rPr>
              <a:t>that</a:t>
            </a:r>
            <a:r>
              <a:rPr lang="en-US" sz="2500" dirty="0">
                <a:cs typeface="Arial" panose="020B0604020202020204" pitchFamily="34" charset="0"/>
              </a:rPr>
              <a:t> wouldn’t meet the exemption?</a:t>
            </a:r>
          </a:p>
          <a:p>
            <a:pPr marL="1028700" lvl="1" indent="-342900">
              <a:spcAft>
                <a:spcPts val="600"/>
              </a:spcAft>
              <a:buFont typeface="Arial" panose="020B0604020202020204" pitchFamily="34" charset="0"/>
              <a:buChar char="•"/>
            </a:pPr>
            <a:r>
              <a:rPr lang="en-US" sz="2500" dirty="0">
                <a:cs typeface="Arial" panose="020B0604020202020204" pitchFamily="34" charset="0"/>
              </a:rPr>
              <a:t>But why distinguish the two roommate situations (room in house versus room in apartment in big apartment building)? The privacy considerations are the same.</a:t>
            </a:r>
          </a:p>
        </p:txBody>
      </p:sp>
    </p:spTree>
    <p:extLst>
      <p:ext uri="{BB962C8B-B14F-4D97-AF65-F5344CB8AC3E}">
        <p14:creationId xmlns:p14="http://schemas.microsoft.com/office/powerpoint/2010/main" val="105754443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633B37-D156-2593-D1E9-A9796C710C15}"/>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5A51EEC5-FC47-D0DE-BCA1-97540C45CC08}"/>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004F30"/>
                </a:solidFill>
                <a:latin typeface="Helvetica" pitchFamily="34" charset="0"/>
                <a:ea typeface="+mj-ea"/>
                <a:cs typeface="+mj-cs"/>
              </a:rPr>
              <a:t>Problems (Note 7, CB 295-296)</a:t>
            </a:r>
            <a:endParaRPr lang="en-US" sz="32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4900C21C-9B1A-5A5A-750C-73C50989391B}"/>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74A9D0D3-41AB-2014-0270-8DA5B1ADED64}"/>
              </a:ext>
            </a:extLst>
          </p:cNvPr>
          <p:cNvSpPr txBox="1"/>
          <p:nvPr/>
        </p:nvSpPr>
        <p:spPr>
          <a:xfrm>
            <a:off x="2514600" y="1277481"/>
            <a:ext cx="9296400" cy="3477875"/>
          </a:xfrm>
          <a:prstGeom prst="rect">
            <a:avLst/>
          </a:prstGeom>
          <a:noFill/>
        </p:spPr>
        <p:txBody>
          <a:bodyPr wrap="square">
            <a:spAutoFit/>
          </a:bodyPr>
          <a:lstStyle/>
          <a:p>
            <a:pPr marL="228600">
              <a:spcAft>
                <a:spcPts val="600"/>
              </a:spcAft>
            </a:pPr>
            <a:r>
              <a:rPr lang="en-US" sz="2500" b="1" dirty="0">
                <a:solidFill>
                  <a:srgbClr val="FF0000"/>
                </a:solidFill>
                <a:cs typeface="Arial" panose="020B0604020202020204" pitchFamily="34" charset="0"/>
              </a:rPr>
              <a:t>(c) Wanted: Female to share 2-bdrm. 2-bath apt. near campus. $500/mo. Plus half utilities. Call Pat at 917-4513</a:t>
            </a:r>
          </a:p>
          <a:p>
            <a:pPr marL="228600">
              <a:spcAft>
                <a:spcPts val="600"/>
              </a:spcAft>
            </a:pPr>
            <a:r>
              <a:rPr lang="en-US" sz="2500" b="1" dirty="0">
                <a:cs typeface="Arial" panose="020B0604020202020204" pitchFamily="34" charset="0"/>
              </a:rPr>
              <a:t>Violation?</a:t>
            </a:r>
          </a:p>
          <a:p>
            <a:pPr marL="228600">
              <a:spcAft>
                <a:spcPts val="600"/>
              </a:spcAft>
            </a:pPr>
            <a:r>
              <a:rPr lang="en-US" sz="2500" b="1" dirty="0">
                <a:cs typeface="Arial" panose="020B0604020202020204" pitchFamily="34" charset="0"/>
              </a:rPr>
              <a:t>FHA § 3604(a): 9</a:t>
            </a:r>
            <a:r>
              <a:rPr lang="en-US" sz="2500" b="1" baseline="30000" dirty="0">
                <a:cs typeface="Arial" panose="020B0604020202020204" pitchFamily="34" charset="0"/>
              </a:rPr>
              <a:t>th</a:t>
            </a:r>
            <a:r>
              <a:rPr lang="en-US" sz="2500" b="1" dirty="0">
                <a:cs typeface="Arial" panose="020B0604020202020204" pitchFamily="34" charset="0"/>
              </a:rPr>
              <a:t> Cir. No; Other Circuits ?</a:t>
            </a:r>
            <a:endParaRPr lang="en-US" sz="2500" dirty="0">
              <a:cs typeface="Arial" panose="020B0604020202020204" pitchFamily="34" charset="0"/>
            </a:endParaRPr>
          </a:p>
          <a:p>
            <a:pPr marL="571500" indent="-342900">
              <a:spcAft>
                <a:spcPts val="600"/>
              </a:spcAft>
              <a:buFont typeface="Arial" panose="020B0604020202020204" pitchFamily="34" charset="0"/>
              <a:buChar char="•"/>
            </a:pPr>
            <a:r>
              <a:rPr lang="en-US" sz="2500" dirty="0">
                <a:cs typeface="Arial" panose="020B0604020202020204" pitchFamily="34" charset="0"/>
              </a:rPr>
              <a:t>Ninth Circuit (see CB 295-296) did not rule based on the </a:t>
            </a:r>
            <a:br>
              <a:rPr lang="en-US" sz="2500" dirty="0">
                <a:cs typeface="Arial" panose="020B0604020202020204" pitchFamily="34" charset="0"/>
              </a:rPr>
            </a:br>
            <a:r>
              <a:rPr lang="en-US" sz="2500" dirty="0">
                <a:cs typeface="Arial" panose="020B0604020202020204" pitchFamily="34" charset="0"/>
              </a:rPr>
              <a:t>§ 3603(b) exemption.</a:t>
            </a:r>
          </a:p>
          <a:p>
            <a:pPr marL="571500" indent="-342900">
              <a:spcAft>
                <a:spcPts val="600"/>
              </a:spcAft>
              <a:buFont typeface="Arial" panose="020B0604020202020204" pitchFamily="34" charset="0"/>
              <a:buChar char="•"/>
            </a:pPr>
            <a:r>
              <a:rPr lang="en-US" sz="2500" dirty="0">
                <a:cs typeface="Arial" panose="020B0604020202020204" pitchFamily="34" charset="0"/>
              </a:rPr>
              <a:t>Instead, it ruled that a room in a shared living space is not a “dwelling.” That made roommates not covered by § 3604.</a:t>
            </a:r>
          </a:p>
        </p:txBody>
      </p:sp>
    </p:spTree>
    <p:extLst>
      <p:ext uri="{BB962C8B-B14F-4D97-AF65-F5344CB8AC3E}">
        <p14:creationId xmlns:p14="http://schemas.microsoft.com/office/powerpoint/2010/main" val="290660832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4C9373-FAC6-E9BA-7136-213857BC8853}"/>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F725BCD8-E3F8-06B2-4D79-C0DD013D419E}"/>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004F30"/>
                </a:solidFill>
                <a:latin typeface="Helvetica" pitchFamily="34" charset="0"/>
                <a:ea typeface="+mj-ea"/>
                <a:cs typeface="+mj-cs"/>
              </a:rPr>
              <a:t>Problems (Note 7, CB 295-296)</a:t>
            </a:r>
            <a:endParaRPr lang="en-US" sz="32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29B2A8B9-DC9B-C089-02DF-7C90D226F799}"/>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B62D5720-6F51-5A08-3F60-5AAEF288AA2A}"/>
              </a:ext>
            </a:extLst>
          </p:cNvPr>
          <p:cNvSpPr txBox="1"/>
          <p:nvPr/>
        </p:nvSpPr>
        <p:spPr>
          <a:xfrm>
            <a:off x="2514600" y="1277481"/>
            <a:ext cx="9296400" cy="5170646"/>
          </a:xfrm>
          <a:prstGeom prst="rect">
            <a:avLst/>
          </a:prstGeom>
          <a:noFill/>
        </p:spPr>
        <p:txBody>
          <a:bodyPr wrap="square">
            <a:spAutoFit/>
          </a:bodyPr>
          <a:lstStyle/>
          <a:p>
            <a:pPr marL="228600">
              <a:spcAft>
                <a:spcPts val="600"/>
              </a:spcAft>
            </a:pPr>
            <a:r>
              <a:rPr lang="en-US" sz="2500" b="1" dirty="0">
                <a:solidFill>
                  <a:srgbClr val="FF0000"/>
                </a:solidFill>
                <a:cs typeface="Arial" panose="020B0604020202020204" pitchFamily="34" charset="0"/>
              </a:rPr>
              <a:t>(c) Wanted: Female to share 2-bdrm. 2-bath apt. near campus. $500/mo. Plus half utilities. Call Pat at 917-4513”</a:t>
            </a:r>
          </a:p>
          <a:p>
            <a:pPr marL="228600">
              <a:spcAft>
                <a:spcPts val="600"/>
              </a:spcAft>
            </a:pPr>
            <a:r>
              <a:rPr lang="en-US" sz="2500" b="1" dirty="0">
                <a:cs typeface="Arial" panose="020B0604020202020204" pitchFamily="34" charset="0"/>
              </a:rPr>
              <a:t>Violation?</a:t>
            </a:r>
          </a:p>
          <a:p>
            <a:pPr marL="228600">
              <a:spcAft>
                <a:spcPts val="600"/>
              </a:spcAft>
            </a:pPr>
            <a:r>
              <a:rPr lang="en-US" sz="2500" b="1" dirty="0">
                <a:cs typeface="Arial" panose="020B0604020202020204" pitchFamily="34" charset="0"/>
              </a:rPr>
              <a:t>FHA § 3604(a): 9</a:t>
            </a:r>
            <a:r>
              <a:rPr lang="en-US" sz="2500" b="1" baseline="30000" dirty="0">
                <a:cs typeface="Arial" panose="020B0604020202020204" pitchFamily="34" charset="0"/>
              </a:rPr>
              <a:t>th</a:t>
            </a:r>
            <a:r>
              <a:rPr lang="en-US" sz="2500" b="1" dirty="0">
                <a:cs typeface="Arial" panose="020B0604020202020204" pitchFamily="34" charset="0"/>
              </a:rPr>
              <a:t> Cir. No; Other Circuits ?</a:t>
            </a:r>
            <a:r>
              <a:rPr lang="en-US" sz="2500" dirty="0">
                <a:cs typeface="Arial" panose="020B0604020202020204" pitchFamily="34" charset="0"/>
              </a:rPr>
              <a:t>.</a:t>
            </a:r>
          </a:p>
          <a:p>
            <a:pPr marL="571500" indent="-342900">
              <a:spcAft>
                <a:spcPts val="600"/>
              </a:spcAft>
              <a:buFont typeface="Arial" panose="020B0604020202020204" pitchFamily="34" charset="0"/>
              <a:buChar char="•"/>
            </a:pPr>
            <a:r>
              <a:rPr lang="en-US" sz="2500" dirty="0">
                <a:cs typeface="Arial" panose="020B0604020202020204" pitchFamily="34" charset="0"/>
              </a:rPr>
              <a:t>How is renting a room to a roommate not renting out a dwelling? Recall that:</a:t>
            </a:r>
          </a:p>
          <a:p>
            <a:pPr marL="1028700" lvl="1" indent="-342900">
              <a:spcAft>
                <a:spcPts val="600"/>
              </a:spcAft>
              <a:buFont typeface="Arial" panose="020B0604020202020204" pitchFamily="34" charset="0"/>
              <a:buChar char="•"/>
            </a:pPr>
            <a:r>
              <a:rPr lang="en-US" sz="2500" dirty="0">
                <a:cs typeface="Arial" panose="020B0604020202020204" pitchFamily="34" charset="0"/>
              </a:rPr>
              <a:t>§ 3603 states that the prohibitions of § 3604 “shall apply … to all </a:t>
            </a:r>
            <a:r>
              <a:rPr lang="en-US" sz="2500" i="1" dirty="0">
                <a:cs typeface="Arial" panose="020B0604020202020204" pitchFamily="34" charset="0"/>
              </a:rPr>
              <a:t>dwellings</a:t>
            </a:r>
            <a:r>
              <a:rPr lang="en-US" sz="2500" dirty="0">
                <a:cs typeface="Arial" panose="020B0604020202020204" pitchFamily="34" charset="0"/>
              </a:rPr>
              <a:t>” except as exempted.</a:t>
            </a:r>
          </a:p>
          <a:p>
            <a:pPr marL="1028700" lvl="1" indent="-342900">
              <a:spcAft>
                <a:spcPts val="600"/>
              </a:spcAft>
              <a:buFont typeface="Arial" panose="020B0604020202020204" pitchFamily="34" charset="0"/>
              <a:buChar char="•"/>
            </a:pPr>
            <a:r>
              <a:rPr lang="en-US" sz="2500" spc="-30" dirty="0">
                <a:cs typeface="Arial" panose="020B0604020202020204" pitchFamily="34" charset="0"/>
              </a:rPr>
              <a:t>The FHA does not define this term, leaving it to the courts. </a:t>
            </a:r>
          </a:p>
          <a:p>
            <a:pPr marL="1028700" lvl="1" indent="-342900">
              <a:spcAft>
                <a:spcPts val="600"/>
              </a:spcAft>
              <a:buFont typeface="Arial" panose="020B0604020202020204" pitchFamily="34" charset="0"/>
              <a:buChar char="•"/>
            </a:pPr>
            <a:r>
              <a:rPr lang="en-US" sz="2500" dirty="0">
                <a:cs typeface="Arial" panose="020B0604020202020204" pitchFamily="34" charset="0"/>
              </a:rPr>
              <a:t>The Ninth Circuit emphasized the privacy concerns of shared living spaces in deciding the rental in a roommate situation isn’t rental of a “dwelling.”</a:t>
            </a:r>
          </a:p>
        </p:txBody>
      </p:sp>
    </p:spTree>
    <p:extLst>
      <p:ext uri="{BB962C8B-B14F-4D97-AF65-F5344CB8AC3E}">
        <p14:creationId xmlns:p14="http://schemas.microsoft.com/office/powerpoint/2010/main" val="37374048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81A9EE-F0BB-5BB9-ACCC-30C5418A9E46}"/>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17D0CF2B-64CF-33AC-1F06-A20841355D6C}"/>
              </a:ext>
            </a:extLst>
          </p:cNvPr>
          <p:cNvSpPr txBox="1">
            <a:spLocks/>
          </p:cNvSpPr>
          <p:nvPr/>
        </p:nvSpPr>
        <p:spPr>
          <a:xfrm>
            <a:off x="2743200" y="533400"/>
            <a:ext cx="8915400" cy="685800"/>
          </a:xfrm>
          <a:prstGeom prst="rect">
            <a:avLst/>
          </a:prstGeom>
        </p:spPr>
        <p:txBody>
          <a:bodyPr>
            <a:normAutofit/>
          </a:bodyPr>
          <a:lstStyle/>
          <a:p>
            <a:pPr eaLnBrk="1" fontAlgn="auto" hangingPunct="1">
              <a:spcAft>
                <a:spcPts val="0"/>
              </a:spcAft>
              <a:defRPr/>
            </a:pPr>
            <a:r>
              <a:rPr lang="en-US" sz="3600" b="1" dirty="0">
                <a:solidFill>
                  <a:srgbClr val="004F30"/>
                </a:solidFill>
                <a:latin typeface="Helvetica" pitchFamily="34" charset="0"/>
                <a:ea typeface="+mj-ea"/>
                <a:cs typeface="+mj-cs"/>
              </a:rPr>
              <a:t>Horne v. </a:t>
            </a:r>
            <a:r>
              <a:rPr lang="en-US" sz="3600" b="1" dirty="0" err="1">
                <a:solidFill>
                  <a:srgbClr val="004F30"/>
                </a:solidFill>
                <a:latin typeface="Helvetica" pitchFamily="34" charset="0"/>
                <a:ea typeface="+mj-ea"/>
                <a:cs typeface="+mj-cs"/>
              </a:rPr>
              <a:t>Harbour</a:t>
            </a:r>
            <a:r>
              <a:rPr lang="en-US" sz="3600" b="1" dirty="0">
                <a:solidFill>
                  <a:srgbClr val="004F30"/>
                </a:solidFill>
                <a:latin typeface="Helvetica" pitchFamily="34" charset="0"/>
                <a:ea typeface="+mj-ea"/>
                <a:cs typeface="+mj-cs"/>
              </a:rPr>
              <a:t> Portfolio (CB 417)</a:t>
            </a:r>
            <a:endParaRPr lang="en-US" sz="30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CF6DE19C-7F64-793F-C739-C69B21009088}"/>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DCE85F27-8BC4-01FB-C18D-2104E2C9C9CC}"/>
              </a:ext>
            </a:extLst>
          </p:cNvPr>
          <p:cNvSpPr txBox="1"/>
          <p:nvPr/>
        </p:nvSpPr>
        <p:spPr>
          <a:xfrm>
            <a:off x="2743200" y="1362075"/>
            <a:ext cx="8915400" cy="4811574"/>
          </a:xfrm>
          <a:prstGeom prst="rect">
            <a:avLst/>
          </a:prstGeom>
          <a:noFill/>
        </p:spPr>
        <p:txBody>
          <a:bodyPr wrap="square">
            <a:spAutoFit/>
          </a:bodyPr>
          <a:lstStyle/>
          <a:p>
            <a:pPr marL="457200" marR="0"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800" dirty="0">
                <a:ea typeface="Times New Roman" panose="02020603050405020304" pitchFamily="18" charset="0"/>
                <a:cs typeface="Arial" panose="020B0604020202020204" pitchFamily="34" charset="0"/>
                <a:sym typeface="Wingdings" panose="05000000000000000000" pitchFamily="2" charset="2"/>
              </a:rPr>
              <a:t>What is the basis for interpreting the FHA as outlawing redlining and reverse redlining?</a:t>
            </a:r>
          </a:p>
          <a:p>
            <a:pPr marL="457200" marR="0"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800" dirty="0">
                <a:ea typeface="Times New Roman" panose="02020603050405020304" pitchFamily="18" charset="0"/>
                <a:cs typeface="Arial" panose="020B0604020202020204" pitchFamily="34" charset="0"/>
                <a:sym typeface="Wingdings" panose="05000000000000000000" pitchFamily="2" charset="2"/>
              </a:rPr>
              <a:t>Both relate to loans for the purpose of buying residential housing. </a:t>
            </a:r>
          </a:p>
          <a:p>
            <a:pPr marL="457200" marR="0"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800" dirty="0">
                <a:ea typeface="Times New Roman" panose="02020603050405020304" pitchFamily="18" charset="0"/>
                <a:cs typeface="Arial" panose="020B0604020202020204" pitchFamily="34" charset="0"/>
                <a:sym typeface="Wingdings" panose="05000000000000000000" pitchFamily="2" charset="2"/>
              </a:rPr>
              <a:t>§ 3605(a) (Supp. </a:t>
            </a:r>
            <a:r>
              <a:rPr lang="en-US" sz="2800" dirty="0">
                <a:ea typeface="Times New Roman" panose="02020603050405020304" pitchFamily="18" charset="0"/>
                <a:cs typeface="Arial" panose="020B0604020202020204" pitchFamily="34" charset="0"/>
                <a:sym typeface="Wingdings" panose="05000000000000000000" pitchFamily="2" charset="2"/>
                <a:hlinkClick r:id="rId3"/>
              </a:rPr>
              <a:t>162</a:t>
            </a:r>
            <a:r>
              <a:rPr lang="en-US" sz="2800" dirty="0">
                <a:ea typeface="Times New Roman" panose="02020603050405020304" pitchFamily="18" charset="0"/>
                <a:cs typeface="Arial" panose="020B0604020202020204" pitchFamily="34" charset="0"/>
                <a:sym typeface="Wingdings" panose="05000000000000000000" pitchFamily="2" charset="2"/>
              </a:rPr>
              <a:t>) outlaws racial discrimination in making mortgages or other loans to buy residential houses. What statutory language in the FHA tells us this?</a:t>
            </a:r>
          </a:p>
          <a:p>
            <a:pPr marL="0" marR="0" algn="just">
              <a:spcBef>
                <a:spcPts val="0"/>
              </a:spcBef>
              <a:spcAft>
                <a:spcPts val="800"/>
              </a:spcAft>
              <a:tabLst>
                <a:tab pos="0" algn="l"/>
                <a:tab pos="457200" algn="l"/>
                <a:tab pos="914400" algn="l"/>
                <a:tab pos="1371600" algn="l"/>
                <a:tab pos="5543550" algn="l"/>
                <a:tab pos="5943600" algn="l"/>
              </a:tabLst>
            </a:pPr>
            <a:endParaRPr lang="en-US" sz="2800" dirty="0">
              <a:ea typeface="Times New Roman" panose="02020603050405020304" pitchFamily="18" charset="0"/>
              <a:cs typeface="Arial" panose="020B0604020202020204" pitchFamily="34" charset="0"/>
              <a:sym typeface="Wingdings" panose="05000000000000000000" pitchFamily="2" charset="2"/>
            </a:endParaRPr>
          </a:p>
          <a:p>
            <a:pPr marL="0" marR="0" algn="just">
              <a:spcBef>
                <a:spcPts val="0"/>
              </a:spcBef>
              <a:spcAft>
                <a:spcPts val="800"/>
              </a:spcAft>
              <a:tabLst>
                <a:tab pos="0" algn="l"/>
                <a:tab pos="457200" algn="l"/>
                <a:tab pos="914400" algn="l"/>
                <a:tab pos="1371600" algn="l"/>
                <a:tab pos="5543550" algn="l"/>
                <a:tab pos="5943600" algn="l"/>
              </a:tabLst>
            </a:pPr>
            <a:endParaRPr lang="en-US" sz="2800" dirty="0">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54269489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9E113-338B-9F26-46D4-0CEE150C0BAA}"/>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877DE65A-203C-C527-5276-FD9C5EF063BC}"/>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004F30"/>
                </a:solidFill>
                <a:latin typeface="Helvetica" pitchFamily="34" charset="0"/>
                <a:ea typeface="+mj-ea"/>
                <a:cs typeface="+mj-cs"/>
              </a:rPr>
              <a:t>Problems (Note 7, CB 295-296)</a:t>
            </a:r>
            <a:endParaRPr lang="en-US" sz="32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0FCCD5ED-7A05-4D0E-1232-B479BCF2C77B}"/>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A471D84D-F23F-7AB6-AD68-616DDAE799EE}"/>
              </a:ext>
            </a:extLst>
          </p:cNvPr>
          <p:cNvSpPr txBox="1"/>
          <p:nvPr/>
        </p:nvSpPr>
        <p:spPr>
          <a:xfrm>
            <a:off x="2514600" y="1277481"/>
            <a:ext cx="9296400" cy="4324261"/>
          </a:xfrm>
          <a:prstGeom prst="rect">
            <a:avLst/>
          </a:prstGeom>
          <a:noFill/>
        </p:spPr>
        <p:txBody>
          <a:bodyPr wrap="square">
            <a:spAutoFit/>
          </a:bodyPr>
          <a:lstStyle/>
          <a:p>
            <a:pPr marL="228600">
              <a:spcAft>
                <a:spcPts val="600"/>
              </a:spcAft>
            </a:pPr>
            <a:r>
              <a:rPr lang="en-US" sz="2500" b="1" dirty="0">
                <a:solidFill>
                  <a:srgbClr val="FF0000"/>
                </a:solidFill>
                <a:cs typeface="Arial" panose="020B0604020202020204" pitchFamily="34" charset="0"/>
              </a:rPr>
              <a:t>(c) Wanted: Female to share 2-bdrm. 2-bath apt. near campus. $500/mo. Plus half utilities. Call Pat at 917-4513</a:t>
            </a:r>
          </a:p>
          <a:p>
            <a:pPr marL="228600">
              <a:spcAft>
                <a:spcPts val="600"/>
              </a:spcAft>
            </a:pPr>
            <a:r>
              <a:rPr lang="en-US" sz="2500" b="1" dirty="0">
                <a:cs typeface="Arial" panose="020B0604020202020204" pitchFamily="34" charset="0"/>
              </a:rPr>
              <a:t>Violation?</a:t>
            </a:r>
          </a:p>
          <a:p>
            <a:pPr marL="228600">
              <a:spcAft>
                <a:spcPts val="600"/>
              </a:spcAft>
            </a:pPr>
            <a:r>
              <a:rPr lang="en-US" sz="2500" b="1" dirty="0">
                <a:cs typeface="Arial" panose="020B0604020202020204" pitchFamily="34" charset="0"/>
              </a:rPr>
              <a:t>FHA § 3604(a): 9</a:t>
            </a:r>
            <a:r>
              <a:rPr lang="en-US" sz="2500" b="1" baseline="30000" dirty="0">
                <a:cs typeface="Arial" panose="020B0604020202020204" pitchFamily="34" charset="0"/>
              </a:rPr>
              <a:t>th</a:t>
            </a:r>
            <a:r>
              <a:rPr lang="en-US" sz="2500" b="1" dirty="0">
                <a:cs typeface="Arial" panose="020B0604020202020204" pitchFamily="34" charset="0"/>
              </a:rPr>
              <a:t> Cir. No; Other Circuits ?</a:t>
            </a:r>
            <a:r>
              <a:rPr lang="en-US" sz="2500" dirty="0">
                <a:cs typeface="Arial" panose="020B0604020202020204" pitchFamily="34" charset="0"/>
              </a:rPr>
              <a:t>.</a:t>
            </a:r>
          </a:p>
          <a:p>
            <a:pPr marL="571500" indent="-342900">
              <a:spcAft>
                <a:spcPts val="600"/>
              </a:spcAft>
              <a:buFont typeface="Arial" panose="020B0604020202020204" pitchFamily="34" charset="0"/>
              <a:buChar char="•"/>
            </a:pPr>
            <a:r>
              <a:rPr lang="en-US" sz="2500" dirty="0">
                <a:cs typeface="Arial" panose="020B0604020202020204" pitchFamily="34" charset="0"/>
              </a:rPr>
              <a:t>Two other questions about roommates:</a:t>
            </a:r>
          </a:p>
          <a:p>
            <a:pPr marL="1143000" lvl="1" indent="-457200">
              <a:spcAft>
                <a:spcPts val="600"/>
              </a:spcAft>
              <a:buFont typeface="+mj-lt"/>
              <a:buAutoNum type="arabicPeriod"/>
            </a:pPr>
            <a:r>
              <a:rPr lang="en-US" sz="2500" dirty="0">
                <a:cs typeface="Arial" panose="020B0604020202020204" pitchFamily="34" charset="0"/>
              </a:rPr>
              <a:t>Under this approach, would the ad violate § 3604(c)?</a:t>
            </a:r>
          </a:p>
          <a:p>
            <a:pPr marL="1485900" lvl="2" indent="-342900">
              <a:spcAft>
                <a:spcPts val="600"/>
              </a:spcAft>
              <a:buFont typeface="Arial" panose="020B0604020202020204" pitchFamily="34" charset="0"/>
              <a:buChar char="•"/>
            </a:pPr>
            <a:r>
              <a:rPr lang="en-US" sz="2500" dirty="0">
                <a:cs typeface="Arial" panose="020B0604020202020204" pitchFamily="34" charset="0"/>
              </a:rPr>
              <a:t>No. § 3604(c) applies to “any notice, statement, or advertisement” of “a rental of a </a:t>
            </a:r>
            <a:r>
              <a:rPr lang="en-US" sz="2500" i="1" dirty="0">
                <a:cs typeface="Arial" panose="020B0604020202020204" pitchFamily="34" charset="0"/>
              </a:rPr>
              <a:t>dwelling</a:t>
            </a:r>
            <a:r>
              <a:rPr lang="en-US" sz="2500" dirty="0">
                <a:cs typeface="Arial" panose="020B0604020202020204" pitchFamily="34" charset="0"/>
              </a:rPr>
              <a:t>” that indicates a preference, limitation, or discrimination based on race, sex, etc.</a:t>
            </a:r>
          </a:p>
        </p:txBody>
      </p:sp>
    </p:spTree>
    <p:extLst>
      <p:ext uri="{BB962C8B-B14F-4D97-AF65-F5344CB8AC3E}">
        <p14:creationId xmlns:p14="http://schemas.microsoft.com/office/powerpoint/2010/main" val="411622474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AD1948-B740-71BF-C8A4-7B1D569F6745}"/>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1199556C-E9AD-12F7-0FA1-E6B2DD517320}"/>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004F30"/>
                </a:solidFill>
                <a:latin typeface="Helvetica" pitchFamily="34" charset="0"/>
                <a:ea typeface="+mj-ea"/>
                <a:cs typeface="+mj-cs"/>
              </a:rPr>
              <a:t>Problems (Note 7, CB 295-296)</a:t>
            </a:r>
            <a:endParaRPr lang="en-US" sz="32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9BC8AAE6-3699-ADB9-7CC1-44692BCA8EF9}"/>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989E705E-92F3-7ED9-0808-9C965093E141}"/>
              </a:ext>
            </a:extLst>
          </p:cNvPr>
          <p:cNvSpPr txBox="1"/>
          <p:nvPr/>
        </p:nvSpPr>
        <p:spPr>
          <a:xfrm>
            <a:off x="2514600" y="1277481"/>
            <a:ext cx="9296400" cy="5170646"/>
          </a:xfrm>
          <a:prstGeom prst="rect">
            <a:avLst/>
          </a:prstGeom>
          <a:noFill/>
        </p:spPr>
        <p:txBody>
          <a:bodyPr wrap="square">
            <a:spAutoFit/>
          </a:bodyPr>
          <a:lstStyle/>
          <a:p>
            <a:pPr marL="228600">
              <a:spcAft>
                <a:spcPts val="600"/>
              </a:spcAft>
            </a:pPr>
            <a:r>
              <a:rPr lang="en-US" sz="2500" b="1" dirty="0">
                <a:solidFill>
                  <a:srgbClr val="FF0000"/>
                </a:solidFill>
                <a:cs typeface="Arial" panose="020B0604020202020204" pitchFamily="34" charset="0"/>
              </a:rPr>
              <a:t>(c) Wanted: Female to share 2-bdrm. 2-bath apt. near campus. $500/mo. Plus half utilities. Call Pat at 917-4513</a:t>
            </a:r>
          </a:p>
          <a:p>
            <a:pPr marL="228600">
              <a:spcAft>
                <a:spcPts val="600"/>
              </a:spcAft>
            </a:pPr>
            <a:r>
              <a:rPr lang="en-US" sz="2500" b="1" dirty="0">
                <a:cs typeface="Arial" panose="020B0604020202020204" pitchFamily="34" charset="0"/>
              </a:rPr>
              <a:t>Violation?</a:t>
            </a:r>
          </a:p>
          <a:p>
            <a:pPr marL="228600">
              <a:spcAft>
                <a:spcPts val="600"/>
              </a:spcAft>
            </a:pPr>
            <a:r>
              <a:rPr lang="en-US" sz="2500" b="1" dirty="0">
                <a:cs typeface="Arial" panose="020B0604020202020204" pitchFamily="34" charset="0"/>
              </a:rPr>
              <a:t>FHA § 3604(a): 9</a:t>
            </a:r>
            <a:r>
              <a:rPr lang="en-US" sz="2500" b="1" baseline="30000" dirty="0">
                <a:cs typeface="Arial" panose="020B0604020202020204" pitchFamily="34" charset="0"/>
              </a:rPr>
              <a:t>th</a:t>
            </a:r>
            <a:r>
              <a:rPr lang="en-US" sz="2500" b="1" dirty="0">
                <a:cs typeface="Arial" panose="020B0604020202020204" pitchFamily="34" charset="0"/>
              </a:rPr>
              <a:t> Cir. No; Other Circuits ?</a:t>
            </a:r>
            <a:r>
              <a:rPr lang="en-US" sz="2500" dirty="0">
                <a:cs typeface="Arial" panose="020B0604020202020204" pitchFamily="34" charset="0"/>
              </a:rPr>
              <a:t>.</a:t>
            </a:r>
          </a:p>
          <a:p>
            <a:pPr marL="571500" indent="-342900">
              <a:spcAft>
                <a:spcPts val="600"/>
              </a:spcAft>
              <a:buFont typeface="Arial" panose="020B0604020202020204" pitchFamily="34" charset="0"/>
              <a:buChar char="•"/>
            </a:pPr>
            <a:r>
              <a:rPr lang="en-US" sz="2500" dirty="0">
                <a:cs typeface="Arial" panose="020B0604020202020204" pitchFamily="34" charset="0"/>
              </a:rPr>
              <a:t>Two other questions about roommates:</a:t>
            </a:r>
          </a:p>
          <a:p>
            <a:pPr marL="1143000" lvl="1" indent="-457200">
              <a:spcAft>
                <a:spcPts val="600"/>
              </a:spcAft>
              <a:buFont typeface="+mj-lt"/>
              <a:buAutoNum type="arabicPeriod" startAt="2"/>
            </a:pPr>
            <a:r>
              <a:rPr lang="en-US" sz="2500" dirty="0">
                <a:cs typeface="Arial" panose="020B0604020202020204" pitchFamily="34" charset="0"/>
              </a:rPr>
              <a:t>Does the Ninth Circuit’s approach mean it’s okay to reject a potential roommate on the basis of race?</a:t>
            </a:r>
          </a:p>
          <a:p>
            <a:pPr marL="1485900" lvl="2" indent="-342900">
              <a:spcAft>
                <a:spcPts val="600"/>
              </a:spcAft>
              <a:buFont typeface="Arial" panose="020B0604020202020204" pitchFamily="34" charset="0"/>
              <a:buChar char="•"/>
            </a:pPr>
            <a:r>
              <a:rPr lang="en-US" sz="2500" dirty="0">
                <a:cs typeface="Arial" panose="020B0604020202020204" pitchFamily="34" charset="0"/>
              </a:rPr>
              <a:t>The implication is indeed that the FHA would not apply. Note that the FHA would also not apply if the Mrs. Murphy (§ 3603(b)(2)) exemption applied. </a:t>
            </a:r>
          </a:p>
          <a:p>
            <a:pPr marL="1485900" lvl="2" indent="-342900">
              <a:spcAft>
                <a:spcPts val="600"/>
              </a:spcAft>
              <a:buFont typeface="Arial" panose="020B0604020202020204" pitchFamily="34" charset="0"/>
              <a:buChar char="•"/>
            </a:pPr>
            <a:r>
              <a:rPr lang="en-US" sz="2500" dirty="0">
                <a:cs typeface="Arial" panose="020B0604020202020204" pitchFamily="34" charset="0"/>
              </a:rPr>
              <a:t>§ 1982 would still likely apply, though, since it would involve discrimination based on race in a rental.</a:t>
            </a:r>
          </a:p>
        </p:txBody>
      </p:sp>
    </p:spTree>
    <p:extLst>
      <p:ext uri="{BB962C8B-B14F-4D97-AF65-F5344CB8AC3E}">
        <p14:creationId xmlns:p14="http://schemas.microsoft.com/office/powerpoint/2010/main" val="211104249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909A2F-0E8E-C449-9B86-143EEDDDDF72}"/>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EF05BDDC-4BD7-F0B2-74A6-316FCF42A003}"/>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004F30"/>
                </a:solidFill>
                <a:latin typeface="Helvetica" pitchFamily="34" charset="0"/>
                <a:ea typeface="+mj-ea"/>
                <a:cs typeface="+mj-cs"/>
              </a:rPr>
              <a:t>Problems (Note 7, CB 295-296)</a:t>
            </a:r>
            <a:endParaRPr lang="en-US" sz="32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936C66CB-9F3E-8B20-C2AC-EAD8A08E5948}"/>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CB9C1FEC-A8E4-8838-AE04-5D8211EC2233}"/>
              </a:ext>
            </a:extLst>
          </p:cNvPr>
          <p:cNvSpPr txBox="1"/>
          <p:nvPr/>
        </p:nvSpPr>
        <p:spPr>
          <a:xfrm>
            <a:off x="2514600" y="1277481"/>
            <a:ext cx="9296400" cy="3477875"/>
          </a:xfrm>
          <a:prstGeom prst="rect">
            <a:avLst/>
          </a:prstGeom>
          <a:noFill/>
        </p:spPr>
        <p:txBody>
          <a:bodyPr wrap="square">
            <a:spAutoFit/>
          </a:bodyPr>
          <a:lstStyle/>
          <a:p>
            <a:pPr marL="228600">
              <a:spcAft>
                <a:spcPts val="600"/>
              </a:spcAft>
            </a:pPr>
            <a:r>
              <a:rPr lang="en-US" sz="2500" b="1" dirty="0">
                <a:solidFill>
                  <a:srgbClr val="FF0000"/>
                </a:solidFill>
                <a:cs typeface="Arial" panose="020B0604020202020204" pitchFamily="34" charset="0"/>
              </a:rPr>
              <a:t>(d) Rental ads in Chinatown are solely in Chinese (CB 296)</a:t>
            </a:r>
          </a:p>
          <a:p>
            <a:pPr marL="228600">
              <a:spcAft>
                <a:spcPts val="600"/>
              </a:spcAft>
            </a:pPr>
            <a:r>
              <a:rPr lang="en-US" sz="2500" b="1" dirty="0">
                <a:cs typeface="Arial" panose="020B0604020202020204" pitchFamily="34" charset="0"/>
              </a:rPr>
              <a:t>Violation of FHA § 3604(c)?</a:t>
            </a:r>
            <a:r>
              <a:rPr lang="en-US" sz="2500" dirty="0">
                <a:cs typeface="Arial" panose="020B0604020202020204" pitchFamily="34" charset="0"/>
              </a:rPr>
              <a:t>.</a:t>
            </a:r>
          </a:p>
          <a:p>
            <a:pPr marL="571500" indent="-342900">
              <a:spcAft>
                <a:spcPts val="600"/>
              </a:spcAft>
              <a:buFont typeface="Arial" panose="020B0604020202020204" pitchFamily="34" charset="0"/>
              <a:buChar char="•"/>
            </a:pPr>
            <a:r>
              <a:rPr lang="en-US" sz="2500" dirty="0">
                <a:cs typeface="Arial" panose="020B0604020202020204" pitchFamily="34" charset="0"/>
              </a:rPr>
              <a:t>No definitive ruling.</a:t>
            </a:r>
          </a:p>
          <a:p>
            <a:pPr marL="571500" indent="-342900">
              <a:spcAft>
                <a:spcPts val="600"/>
              </a:spcAft>
              <a:buFont typeface="Arial" panose="020B0604020202020204" pitchFamily="34" charset="0"/>
              <a:buChar char="•"/>
            </a:pPr>
            <a:r>
              <a:rPr lang="en-US" sz="2500" dirty="0">
                <a:cs typeface="Arial" panose="020B0604020202020204" pitchFamily="34" charset="0"/>
              </a:rPr>
              <a:t>Violation: indicates a preference for persons of Chinese ethnicity or national origin. Might promote informal segregation.</a:t>
            </a:r>
          </a:p>
          <a:p>
            <a:pPr marL="571500" indent="-342900">
              <a:spcAft>
                <a:spcPts val="600"/>
              </a:spcAft>
              <a:buFont typeface="Arial" panose="020B0604020202020204" pitchFamily="34" charset="0"/>
              <a:buChar char="•"/>
            </a:pPr>
            <a:r>
              <a:rPr lang="en-US" sz="2500" dirty="0">
                <a:cs typeface="Arial" panose="020B0604020202020204" pitchFamily="34" charset="0"/>
              </a:rPr>
              <a:t>Not a violation: A way of signaling welcoming to members of a minority who might feel unwelcome elsewhere.</a:t>
            </a:r>
          </a:p>
        </p:txBody>
      </p:sp>
    </p:spTree>
    <p:extLst>
      <p:ext uri="{BB962C8B-B14F-4D97-AF65-F5344CB8AC3E}">
        <p14:creationId xmlns:p14="http://schemas.microsoft.com/office/powerpoint/2010/main" val="362263498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4220FB-7ADA-3DBA-9139-12FFD8A3BA9C}"/>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0FBEF194-8914-501F-7A38-82BC310FB297}"/>
              </a:ext>
            </a:extLst>
          </p:cNvPr>
          <p:cNvSpPr txBox="1">
            <a:spLocks/>
          </p:cNvSpPr>
          <p:nvPr/>
        </p:nvSpPr>
        <p:spPr>
          <a:xfrm>
            <a:off x="2743200" y="304800"/>
            <a:ext cx="8915400" cy="828675"/>
          </a:xfrm>
          <a:prstGeom prst="rect">
            <a:avLst/>
          </a:prstGeom>
        </p:spPr>
        <p:txBody>
          <a:bodyPr>
            <a:noAutofit/>
          </a:bodyPr>
          <a:lstStyle/>
          <a:p>
            <a:pPr eaLnBrk="1" fontAlgn="auto" hangingPunct="1">
              <a:spcAft>
                <a:spcPts val="0"/>
              </a:spcAft>
              <a:defRPr/>
            </a:pPr>
            <a:r>
              <a:rPr lang="en-US" sz="3200" b="1" dirty="0">
                <a:solidFill>
                  <a:srgbClr val="004F30"/>
                </a:solidFill>
                <a:latin typeface="Helvetica" pitchFamily="34" charset="0"/>
                <a:ea typeface="+mj-ea"/>
                <a:cs typeface="+mj-cs"/>
              </a:rPr>
              <a:t>Problems (Note 7, CB 295-296)</a:t>
            </a:r>
            <a:endParaRPr lang="en-US" sz="32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E71912DF-B308-5913-1498-CE4EB594DD96}"/>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C805526B-EE39-CD7D-0105-7E8F2DFDD6AE}"/>
              </a:ext>
            </a:extLst>
          </p:cNvPr>
          <p:cNvSpPr txBox="1"/>
          <p:nvPr/>
        </p:nvSpPr>
        <p:spPr>
          <a:xfrm>
            <a:off x="2514600" y="1277481"/>
            <a:ext cx="9296400" cy="5493812"/>
          </a:xfrm>
          <a:prstGeom prst="rect">
            <a:avLst/>
          </a:prstGeom>
          <a:noFill/>
        </p:spPr>
        <p:txBody>
          <a:bodyPr wrap="square">
            <a:spAutoFit/>
          </a:bodyPr>
          <a:lstStyle/>
          <a:p>
            <a:pPr marL="228600">
              <a:spcAft>
                <a:spcPts val="600"/>
              </a:spcAft>
            </a:pPr>
            <a:r>
              <a:rPr lang="en-US" sz="2500" b="1" dirty="0">
                <a:solidFill>
                  <a:srgbClr val="FF0000"/>
                </a:solidFill>
                <a:cs typeface="Arial" panose="020B0604020202020204" pitchFamily="34" charset="0"/>
              </a:rPr>
              <a:t>(e) Reserving a certain number of units in a large apartment complex for white applicants, to maintain integrated housing. </a:t>
            </a:r>
          </a:p>
          <a:p>
            <a:pPr marL="228600">
              <a:spcAft>
                <a:spcPts val="600"/>
              </a:spcAft>
            </a:pPr>
            <a:r>
              <a:rPr lang="en-US" sz="2500" b="1" dirty="0">
                <a:cs typeface="Arial" panose="020B0604020202020204" pitchFamily="34" charset="0"/>
              </a:rPr>
              <a:t>Violation of FHA § 3604(a)?</a:t>
            </a:r>
            <a:r>
              <a:rPr lang="en-US" sz="2500" dirty="0">
                <a:cs typeface="Arial" panose="020B0604020202020204" pitchFamily="34" charset="0"/>
              </a:rPr>
              <a:t>.</a:t>
            </a:r>
          </a:p>
          <a:p>
            <a:pPr marL="571500" indent="-342900">
              <a:spcAft>
                <a:spcPts val="300"/>
              </a:spcAft>
              <a:buFont typeface="Arial" panose="020B0604020202020204" pitchFamily="34" charset="0"/>
              <a:buChar char="•"/>
            </a:pPr>
            <a:r>
              <a:rPr lang="en-US" sz="2400" i="1" dirty="0">
                <a:cs typeface="Arial" panose="020B0604020202020204" pitchFamily="34" charset="0"/>
              </a:rPr>
              <a:t>Starrett City Associates</a:t>
            </a:r>
            <a:r>
              <a:rPr lang="en-US" sz="2400" dirty="0">
                <a:cs typeface="Arial" panose="020B0604020202020204" pitchFamily="34" charset="0"/>
              </a:rPr>
              <a:t>: Yes (with a dissent).</a:t>
            </a:r>
          </a:p>
          <a:p>
            <a:pPr marL="1028700" lvl="1" indent="-342900">
              <a:spcAft>
                <a:spcPts val="300"/>
              </a:spcAft>
              <a:buFont typeface="Arial" panose="020B0604020202020204" pitchFamily="34" charset="0"/>
              <a:buChar char="•"/>
            </a:pPr>
            <a:r>
              <a:rPr lang="en-US" sz="2400" dirty="0">
                <a:cs typeface="Arial" panose="020B0604020202020204" pitchFamily="34" charset="0"/>
              </a:rPr>
              <a:t>Majority: the practice indicates a limitation on rental based on race and so falls within the prohibition of § 3604(a). </a:t>
            </a:r>
          </a:p>
          <a:p>
            <a:pPr marL="1028700" lvl="1" indent="-342900">
              <a:spcAft>
                <a:spcPts val="300"/>
              </a:spcAft>
              <a:buFont typeface="Arial" panose="020B0604020202020204" pitchFamily="34" charset="0"/>
              <a:buChar char="•"/>
            </a:pPr>
            <a:r>
              <a:rPr lang="en-US" sz="2400" dirty="0">
                <a:cs typeface="Arial" panose="020B0604020202020204" pitchFamily="34" charset="0"/>
              </a:rPr>
              <a:t>Dissent: </a:t>
            </a:r>
          </a:p>
          <a:p>
            <a:pPr marL="1485900" lvl="2" indent="-342900">
              <a:spcAft>
                <a:spcPts val="300"/>
              </a:spcAft>
              <a:buFont typeface="Arial" panose="020B0604020202020204" pitchFamily="34" charset="0"/>
              <a:buChar char="•"/>
            </a:pPr>
            <a:r>
              <a:rPr lang="en-US" sz="2400" dirty="0">
                <a:cs typeface="Arial" panose="020B0604020202020204" pitchFamily="34" charset="0"/>
              </a:rPr>
              <a:t>Congress didn’t intend to outlaw efforts to integrate housing.</a:t>
            </a:r>
          </a:p>
          <a:p>
            <a:pPr marL="1485900" lvl="2" indent="-342900">
              <a:spcAft>
                <a:spcPts val="300"/>
              </a:spcAft>
              <a:buFont typeface="Arial" panose="020B0604020202020204" pitchFamily="34" charset="0"/>
              <a:buChar char="•"/>
            </a:pPr>
            <a:r>
              <a:rPr lang="en-US" sz="2400" dirty="0">
                <a:cs typeface="Arial" panose="020B0604020202020204" pitchFamily="34" charset="0"/>
              </a:rPr>
              <a:t>HUD had supported Starrett City’s practices.</a:t>
            </a:r>
          </a:p>
          <a:p>
            <a:pPr marL="571500" indent="-342900">
              <a:spcAft>
                <a:spcPts val="300"/>
              </a:spcAft>
              <a:buFont typeface="Arial" panose="020B0604020202020204" pitchFamily="34" charset="0"/>
              <a:buChar char="•"/>
            </a:pPr>
            <a:r>
              <a:rPr lang="en-US" sz="2400" dirty="0">
                <a:cs typeface="Arial" panose="020B0604020202020204" pitchFamily="34" charset="0"/>
              </a:rPr>
              <a:t>How much should statutory interpretation depend solely on the text? How much weight should be put on Congress’s intent?</a:t>
            </a:r>
          </a:p>
        </p:txBody>
      </p:sp>
    </p:spTree>
    <p:extLst>
      <p:ext uri="{BB962C8B-B14F-4D97-AF65-F5344CB8AC3E}">
        <p14:creationId xmlns:p14="http://schemas.microsoft.com/office/powerpoint/2010/main" val="245966810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0E36F1-9C1D-C568-AD8F-59106777E4FE}"/>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5AA1CC60-4458-95E7-4321-1D12101E5AFF}"/>
              </a:ext>
            </a:extLst>
          </p:cNvPr>
          <p:cNvSpPr txBox="1">
            <a:spLocks/>
          </p:cNvSpPr>
          <p:nvPr/>
        </p:nvSpPr>
        <p:spPr>
          <a:xfrm>
            <a:off x="2743200" y="304800"/>
            <a:ext cx="8915400" cy="1057275"/>
          </a:xfrm>
          <a:prstGeom prst="rect">
            <a:avLst/>
          </a:prstGeom>
        </p:spPr>
        <p:txBody>
          <a:bodyPr>
            <a:noAutofit/>
          </a:bodyPr>
          <a:lstStyle/>
          <a:p>
            <a:pPr eaLnBrk="1" fontAlgn="auto" hangingPunct="1">
              <a:spcAft>
                <a:spcPts val="0"/>
              </a:spcAft>
              <a:defRPr/>
            </a:pPr>
            <a:r>
              <a:rPr lang="en-US" sz="3200" b="1" dirty="0">
                <a:solidFill>
                  <a:srgbClr val="F47321"/>
                </a:solidFill>
                <a:latin typeface="Helvetica" pitchFamily="34" charset="0"/>
                <a:ea typeface="+mj-ea"/>
                <a:cs typeface="+mj-cs"/>
              </a:rPr>
              <a:t>Discrimination Based on Family Status and on Sex, and on “handicap” (CB 296-298)</a:t>
            </a:r>
            <a:endParaRPr lang="en-US" sz="3200" dirty="0">
              <a:solidFill>
                <a:schemeClr val="tx1">
                  <a:lumMod val="50000"/>
                  <a:lumOff val="50000"/>
                </a:schemeClr>
              </a:solidFill>
              <a:latin typeface="Helvetica" pitchFamily="34" charset="0"/>
              <a:ea typeface="+mj-ea"/>
              <a:cs typeface="+mj-cs"/>
            </a:endParaRPr>
          </a:p>
        </p:txBody>
      </p:sp>
      <p:sp>
        <p:nvSpPr>
          <p:cNvPr id="2" name="Title 1">
            <a:extLst>
              <a:ext uri="{FF2B5EF4-FFF2-40B4-BE49-F238E27FC236}">
                <a16:creationId xmlns:a16="http://schemas.microsoft.com/office/drawing/2014/main" id="{E5E1A2BA-45B2-3617-4C12-C6F49464EE57}"/>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8B030F37-8389-D849-B4AD-654F6A1FD0B1}"/>
              </a:ext>
            </a:extLst>
          </p:cNvPr>
          <p:cNvSpPr txBox="1"/>
          <p:nvPr/>
        </p:nvSpPr>
        <p:spPr>
          <a:xfrm>
            <a:off x="2743200" y="1752600"/>
            <a:ext cx="9296400" cy="830997"/>
          </a:xfrm>
          <a:prstGeom prst="rect">
            <a:avLst/>
          </a:prstGeom>
          <a:noFill/>
        </p:spPr>
        <p:txBody>
          <a:bodyPr wrap="square">
            <a:spAutoFit/>
          </a:bodyPr>
          <a:lstStyle/>
          <a:p>
            <a:pPr marL="228600">
              <a:spcAft>
                <a:spcPts val="600"/>
              </a:spcAft>
            </a:pPr>
            <a:r>
              <a:rPr lang="en-US" sz="2400" dirty="0">
                <a:cs typeface="Arial" panose="020B0604020202020204" pitchFamily="34" charset="0"/>
              </a:rPr>
              <a:t>This material is </a:t>
            </a:r>
            <a:r>
              <a:rPr lang="en-US" sz="2400" b="1" dirty="0">
                <a:cs typeface="Arial" panose="020B0604020202020204" pitchFamily="34" charset="0"/>
              </a:rPr>
              <a:t>optional</a:t>
            </a:r>
            <a:r>
              <a:rPr lang="en-US" sz="2400" dirty="0">
                <a:cs typeface="Arial" panose="020B0604020202020204" pitchFamily="34" charset="0"/>
              </a:rPr>
              <a:t>, just for your interest. You are not responsible for </a:t>
            </a:r>
            <a:r>
              <a:rPr lang="en-US" sz="2400">
                <a:cs typeface="Arial" panose="020B0604020202020204" pitchFamily="34" charset="0"/>
              </a:rPr>
              <a:t>it on </a:t>
            </a:r>
            <a:r>
              <a:rPr lang="en-US" sz="2400" dirty="0">
                <a:cs typeface="Arial" panose="020B0604020202020204" pitchFamily="34" charset="0"/>
              </a:rPr>
              <a:t>the exam</a:t>
            </a:r>
          </a:p>
        </p:txBody>
      </p:sp>
    </p:spTree>
    <p:extLst>
      <p:ext uri="{BB962C8B-B14F-4D97-AF65-F5344CB8AC3E}">
        <p14:creationId xmlns:p14="http://schemas.microsoft.com/office/powerpoint/2010/main" val="35307797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13EEA3-0A4F-9C51-E336-2C7990D8014A}"/>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094022F2-CFD7-7F27-4848-7DF5A11B17EC}"/>
              </a:ext>
            </a:extLst>
          </p:cNvPr>
          <p:cNvSpPr txBox="1">
            <a:spLocks/>
          </p:cNvSpPr>
          <p:nvPr/>
        </p:nvSpPr>
        <p:spPr>
          <a:xfrm>
            <a:off x="2743200" y="533400"/>
            <a:ext cx="8915400" cy="685800"/>
          </a:xfrm>
          <a:prstGeom prst="rect">
            <a:avLst/>
          </a:prstGeom>
        </p:spPr>
        <p:txBody>
          <a:bodyPr>
            <a:normAutofit/>
          </a:bodyPr>
          <a:lstStyle/>
          <a:p>
            <a:pPr eaLnBrk="1" fontAlgn="auto" hangingPunct="1">
              <a:spcAft>
                <a:spcPts val="0"/>
              </a:spcAft>
              <a:defRPr/>
            </a:pPr>
            <a:r>
              <a:rPr lang="en-US" sz="3600" b="1" dirty="0">
                <a:solidFill>
                  <a:srgbClr val="004F30"/>
                </a:solidFill>
                <a:latin typeface="Helvetica" pitchFamily="34" charset="0"/>
                <a:ea typeface="+mj-ea"/>
                <a:cs typeface="+mj-cs"/>
              </a:rPr>
              <a:t>Horne v. </a:t>
            </a:r>
            <a:r>
              <a:rPr lang="en-US" sz="3600" b="1" dirty="0" err="1">
                <a:solidFill>
                  <a:srgbClr val="004F30"/>
                </a:solidFill>
                <a:latin typeface="Helvetica" pitchFamily="34" charset="0"/>
                <a:ea typeface="+mj-ea"/>
                <a:cs typeface="+mj-cs"/>
              </a:rPr>
              <a:t>Harbour</a:t>
            </a:r>
            <a:r>
              <a:rPr lang="en-US" sz="3600" b="1" dirty="0">
                <a:solidFill>
                  <a:srgbClr val="004F30"/>
                </a:solidFill>
                <a:latin typeface="Helvetica" pitchFamily="34" charset="0"/>
                <a:ea typeface="+mj-ea"/>
                <a:cs typeface="+mj-cs"/>
              </a:rPr>
              <a:t> Portfolio (CB 417)</a:t>
            </a:r>
            <a:endParaRPr lang="en-US" sz="30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049EF539-9F4F-F04E-18D7-8B3A82CE3E73}"/>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45827FF5-C5F9-2D9D-D565-67EB8F902371}"/>
              </a:ext>
            </a:extLst>
          </p:cNvPr>
          <p:cNvSpPr txBox="1"/>
          <p:nvPr/>
        </p:nvSpPr>
        <p:spPr>
          <a:xfrm>
            <a:off x="2743200" y="1362075"/>
            <a:ext cx="8915400" cy="6206827"/>
          </a:xfrm>
          <a:prstGeom prst="rect">
            <a:avLst/>
          </a:prstGeom>
          <a:noFill/>
        </p:spPr>
        <p:txBody>
          <a:bodyPr wrap="square">
            <a:spAutoFit/>
          </a:bodyPr>
          <a:lstStyle/>
          <a:p>
            <a:pPr marL="914400" lvl="1"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800" dirty="0">
                <a:ea typeface="Times New Roman" panose="02020603050405020304" pitchFamily="18" charset="0"/>
                <a:cs typeface="Arial" panose="020B0604020202020204" pitchFamily="34" charset="0"/>
                <a:sym typeface="Wingdings" panose="05000000000000000000" pitchFamily="2" charset="2"/>
              </a:rPr>
              <a:t>Mortgages and other loans for buying houses are “residential real-estate related transactions” under FHA § 3605(a). How do we know this? </a:t>
            </a:r>
          </a:p>
          <a:p>
            <a:pPr marL="914400" lvl="1"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800" dirty="0">
                <a:ea typeface="Times New Roman" panose="02020603050405020304" pitchFamily="18" charset="0"/>
                <a:cs typeface="Arial" panose="020B0604020202020204" pitchFamily="34" charset="0"/>
                <a:sym typeface="Wingdings" panose="05000000000000000000" pitchFamily="2" charset="2"/>
              </a:rPr>
              <a:t>§ 3605(b)(1) defines the term to include “making … loans” (3605(b)(1)) that are “ …for purchasing … a dwelling” (3605(b)(1)(A)) OR are “secured by residential property” (3605(b)(1)(B).</a:t>
            </a:r>
          </a:p>
          <a:p>
            <a:pPr marL="914400" lvl="1"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800" dirty="0">
                <a:ea typeface="Times New Roman" panose="02020603050405020304" pitchFamily="18" charset="0"/>
                <a:cs typeface="Arial" panose="020B0604020202020204" pitchFamily="34" charset="0"/>
                <a:sym typeface="Wingdings" panose="05000000000000000000" pitchFamily="2" charset="2"/>
              </a:rPr>
              <a:t>But did </a:t>
            </a:r>
            <a:r>
              <a:rPr lang="en-US" sz="2800" dirty="0" err="1">
                <a:ea typeface="Times New Roman" panose="02020603050405020304" pitchFamily="18" charset="0"/>
                <a:cs typeface="Arial" panose="020B0604020202020204" pitchFamily="34" charset="0"/>
                <a:sym typeface="Wingdings" panose="05000000000000000000" pitchFamily="2" charset="2"/>
              </a:rPr>
              <a:t>Harbour</a:t>
            </a:r>
            <a:r>
              <a:rPr lang="en-US" sz="2800" dirty="0">
                <a:ea typeface="Times New Roman" panose="02020603050405020304" pitchFamily="18" charset="0"/>
                <a:cs typeface="Arial" panose="020B0604020202020204" pitchFamily="34" charset="0"/>
                <a:sym typeface="Wingdings" panose="05000000000000000000" pitchFamily="2" charset="2"/>
              </a:rPr>
              <a:t> make loans to the plaintiffs? The transactions were installment land sales contracts.</a:t>
            </a:r>
          </a:p>
          <a:p>
            <a:pPr marL="457200" marR="0"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endParaRPr lang="en-US" sz="2800" dirty="0">
              <a:effectLst/>
              <a:ea typeface="Times New Roman" panose="02020603050405020304" pitchFamily="18" charset="0"/>
              <a:cs typeface="Arial" panose="020B0604020202020204" pitchFamily="34" charset="0"/>
              <a:sym typeface="Wingdings" panose="05000000000000000000" pitchFamily="2" charset="2"/>
            </a:endParaRPr>
          </a:p>
          <a:p>
            <a:pPr marL="0" marR="0" algn="just">
              <a:spcBef>
                <a:spcPts val="0"/>
              </a:spcBef>
              <a:spcAft>
                <a:spcPts val="800"/>
              </a:spcAft>
              <a:tabLst>
                <a:tab pos="0" algn="l"/>
                <a:tab pos="457200" algn="l"/>
                <a:tab pos="914400" algn="l"/>
                <a:tab pos="1371600" algn="l"/>
                <a:tab pos="5543550" algn="l"/>
                <a:tab pos="5943600" algn="l"/>
              </a:tabLst>
            </a:pPr>
            <a:endParaRPr lang="en-US" sz="2800" dirty="0">
              <a:ea typeface="Times New Roman" panose="02020603050405020304" pitchFamily="18" charset="0"/>
              <a:cs typeface="Arial" panose="020B0604020202020204" pitchFamily="34" charset="0"/>
              <a:sym typeface="Wingdings" panose="05000000000000000000" pitchFamily="2" charset="2"/>
            </a:endParaRPr>
          </a:p>
          <a:p>
            <a:pPr marL="0" marR="0" algn="just">
              <a:spcBef>
                <a:spcPts val="0"/>
              </a:spcBef>
              <a:spcAft>
                <a:spcPts val="800"/>
              </a:spcAft>
              <a:tabLst>
                <a:tab pos="0" algn="l"/>
                <a:tab pos="457200" algn="l"/>
                <a:tab pos="914400" algn="l"/>
                <a:tab pos="1371600" algn="l"/>
                <a:tab pos="5543550" algn="l"/>
                <a:tab pos="5943600" algn="l"/>
              </a:tabLst>
            </a:pPr>
            <a:endParaRPr lang="en-US" sz="2800" dirty="0">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469078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798C7B-074A-78FF-1727-0E9D59E8A1A3}"/>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E7C2D604-A8C6-2D53-3225-EA8FFA791183}"/>
              </a:ext>
            </a:extLst>
          </p:cNvPr>
          <p:cNvSpPr txBox="1">
            <a:spLocks/>
          </p:cNvSpPr>
          <p:nvPr/>
        </p:nvSpPr>
        <p:spPr>
          <a:xfrm>
            <a:off x="2743200" y="533400"/>
            <a:ext cx="8915400" cy="685800"/>
          </a:xfrm>
          <a:prstGeom prst="rect">
            <a:avLst/>
          </a:prstGeom>
        </p:spPr>
        <p:txBody>
          <a:bodyPr>
            <a:normAutofit/>
          </a:bodyPr>
          <a:lstStyle/>
          <a:p>
            <a:pPr eaLnBrk="1" fontAlgn="auto" hangingPunct="1">
              <a:spcAft>
                <a:spcPts val="0"/>
              </a:spcAft>
              <a:defRPr/>
            </a:pPr>
            <a:r>
              <a:rPr lang="en-US" sz="3600" b="1" dirty="0">
                <a:solidFill>
                  <a:srgbClr val="004F30"/>
                </a:solidFill>
                <a:latin typeface="Helvetica" pitchFamily="34" charset="0"/>
                <a:ea typeface="+mj-ea"/>
                <a:cs typeface="+mj-cs"/>
              </a:rPr>
              <a:t>Horne v. </a:t>
            </a:r>
            <a:r>
              <a:rPr lang="en-US" sz="3600" b="1" dirty="0" err="1">
                <a:solidFill>
                  <a:srgbClr val="004F30"/>
                </a:solidFill>
                <a:latin typeface="Helvetica" pitchFamily="34" charset="0"/>
                <a:ea typeface="+mj-ea"/>
                <a:cs typeface="+mj-cs"/>
              </a:rPr>
              <a:t>Harbour</a:t>
            </a:r>
            <a:r>
              <a:rPr lang="en-US" sz="3600" b="1" dirty="0">
                <a:solidFill>
                  <a:srgbClr val="004F30"/>
                </a:solidFill>
                <a:latin typeface="Helvetica" pitchFamily="34" charset="0"/>
                <a:ea typeface="+mj-ea"/>
                <a:cs typeface="+mj-cs"/>
              </a:rPr>
              <a:t> Portfolio (CB 417)</a:t>
            </a:r>
            <a:endParaRPr lang="en-US" sz="30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45C11171-5F6C-2B37-5095-526F8AB72B1D}"/>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EAD8CDD6-E48A-E967-019A-36CBB51D55F2}"/>
              </a:ext>
            </a:extLst>
          </p:cNvPr>
          <p:cNvSpPr txBox="1"/>
          <p:nvPr/>
        </p:nvSpPr>
        <p:spPr>
          <a:xfrm>
            <a:off x="2438400" y="1987580"/>
            <a:ext cx="8915400" cy="2882840"/>
          </a:xfrm>
          <a:prstGeom prst="rect">
            <a:avLst/>
          </a:prstGeom>
          <a:noFill/>
        </p:spPr>
        <p:txBody>
          <a:bodyPr wrap="square">
            <a:spAutoFit/>
          </a:bodyPr>
          <a:lstStyle/>
          <a:p>
            <a:pPr marL="914400" lvl="1"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800" dirty="0">
                <a:ea typeface="Times New Roman" panose="02020603050405020304" pitchFamily="18" charset="0"/>
                <a:cs typeface="Arial" panose="020B0604020202020204" pitchFamily="34" charset="0"/>
                <a:sym typeface="Wingdings" panose="05000000000000000000" pitchFamily="2" charset="2"/>
              </a:rPr>
              <a:t>The Horne court treated installment land sale contracts as the purchase of real estate through loans.</a:t>
            </a:r>
          </a:p>
          <a:p>
            <a:pPr marL="914400" lvl="1"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800" dirty="0">
                <a:ea typeface="Times New Roman" panose="02020603050405020304" pitchFamily="18" charset="0"/>
                <a:cs typeface="Arial" panose="020B0604020202020204" pitchFamily="34" charset="0"/>
                <a:sym typeface="Wingdings" panose="05000000000000000000" pitchFamily="2" charset="2"/>
              </a:rPr>
              <a:t>Such contracts typically are functionally very similar to extending credit to a purchaser.…</a:t>
            </a:r>
          </a:p>
          <a:p>
            <a:pPr marL="0" marR="0" algn="just">
              <a:spcBef>
                <a:spcPts val="0"/>
              </a:spcBef>
              <a:spcAft>
                <a:spcPts val="800"/>
              </a:spcAft>
              <a:tabLst>
                <a:tab pos="0" algn="l"/>
                <a:tab pos="457200" algn="l"/>
                <a:tab pos="914400" algn="l"/>
                <a:tab pos="1371600" algn="l"/>
                <a:tab pos="5543550" algn="l"/>
                <a:tab pos="5943600" algn="l"/>
              </a:tabLst>
            </a:pPr>
            <a:endParaRPr lang="en-US" sz="2800" dirty="0">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5224382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C21702-816F-57FD-73D8-F86D8903F38D}"/>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96F68092-9175-FD31-4F33-16BA9C41D679}"/>
              </a:ext>
            </a:extLst>
          </p:cNvPr>
          <p:cNvSpPr txBox="1">
            <a:spLocks/>
          </p:cNvSpPr>
          <p:nvPr/>
        </p:nvSpPr>
        <p:spPr>
          <a:xfrm>
            <a:off x="2743200" y="533400"/>
            <a:ext cx="8915400" cy="685800"/>
          </a:xfrm>
          <a:prstGeom prst="rect">
            <a:avLst/>
          </a:prstGeom>
        </p:spPr>
        <p:txBody>
          <a:bodyPr>
            <a:normAutofit/>
          </a:bodyPr>
          <a:lstStyle/>
          <a:p>
            <a:pPr eaLnBrk="1" fontAlgn="auto" hangingPunct="1">
              <a:spcAft>
                <a:spcPts val="0"/>
              </a:spcAft>
              <a:defRPr/>
            </a:pPr>
            <a:r>
              <a:rPr lang="en-US" sz="3600" b="1" dirty="0">
                <a:solidFill>
                  <a:srgbClr val="004F30"/>
                </a:solidFill>
                <a:latin typeface="Helvetica" pitchFamily="34" charset="0"/>
                <a:ea typeface="+mj-ea"/>
                <a:cs typeface="+mj-cs"/>
              </a:rPr>
              <a:t>Horne v. </a:t>
            </a:r>
            <a:r>
              <a:rPr lang="en-US" sz="3600" b="1" dirty="0" err="1">
                <a:solidFill>
                  <a:srgbClr val="004F30"/>
                </a:solidFill>
                <a:latin typeface="Helvetica" pitchFamily="34" charset="0"/>
                <a:ea typeface="+mj-ea"/>
                <a:cs typeface="+mj-cs"/>
              </a:rPr>
              <a:t>Harbour</a:t>
            </a:r>
            <a:r>
              <a:rPr lang="en-US" sz="3600" b="1" dirty="0">
                <a:solidFill>
                  <a:srgbClr val="004F30"/>
                </a:solidFill>
                <a:latin typeface="Helvetica" pitchFamily="34" charset="0"/>
                <a:ea typeface="+mj-ea"/>
                <a:cs typeface="+mj-cs"/>
              </a:rPr>
              <a:t> Portfolio (CB 417)</a:t>
            </a:r>
            <a:endParaRPr lang="en-US" sz="3000" dirty="0">
              <a:solidFill>
                <a:srgbClr val="004F30"/>
              </a:solidFill>
              <a:latin typeface="Helvetica" pitchFamily="34" charset="0"/>
              <a:ea typeface="+mj-ea"/>
              <a:cs typeface="+mj-cs"/>
            </a:endParaRPr>
          </a:p>
        </p:txBody>
      </p:sp>
      <p:sp>
        <p:nvSpPr>
          <p:cNvPr id="2" name="Title 1">
            <a:extLst>
              <a:ext uri="{FF2B5EF4-FFF2-40B4-BE49-F238E27FC236}">
                <a16:creationId xmlns:a16="http://schemas.microsoft.com/office/drawing/2014/main" id="{29363CC8-3E30-5B50-6CDC-A63879DFE43B}"/>
              </a:ext>
            </a:extLst>
          </p:cNvPr>
          <p:cNvSpPr txBox="1">
            <a:spLocks/>
          </p:cNvSpPr>
          <p:nvPr/>
        </p:nvSpPr>
        <p:spPr>
          <a:xfrm>
            <a:off x="2743200" y="1362075"/>
            <a:ext cx="9296400" cy="5029200"/>
          </a:xfrm>
          <a:prstGeom prst="rect">
            <a:avLst/>
          </a:prstGeom>
        </p:spPr>
        <p:txBody>
          <a:bodyPr>
            <a:normAutofit/>
          </a:bodyPr>
          <a:lstStyle/>
          <a:p>
            <a:pPr lvl="1" indent="-457200">
              <a:buFont typeface="Arial" panose="020B0604020202020204" pitchFamily="34" charset="0"/>
              <a:buChar char="•"/>
            </a:pPr>
            <a:endParaRPr lang="en-US" sz="4000" dirty="0">
              <a:solidFill>
                <a:srgbClr val="000000"/>
              </a:solidFill>
              <a:latin typeface="Verdana" panose="020B0604030504040204" pitchFamily="34" charset="0"/>
            </a:endParaRPr>
          </a:p>
          <a:p>
            <a:pPr lvl="1">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algn="l">
              <a:buFont typeface="Arial" panose="020B0604020202020204" pitchFamily="34" charset="0"/>
              <a:buChar char="•"/>
            </a:pPr>
            <a:endParaRPr lang="en-US" sz="2400" b="0" i="0" dirty="0">
              <a:solidFill>
                <a:srgbClr val="000000"/>
              </a:solidFill>
              <a:effectLst/>
              <a:latin typeface="Verdana" panose="020B0604030504040204" pitchFamily="34" charset="0"/>
            </a:endParaRPr>
          </a:p>
          <a:p>
            <a:pPr eaLnBrk="1" fontAlgn="auto" hangingPunct="1">
              <a:spcAft>
                <a:spcPts val="0"/>
              </a:spcAft>
              <a:defRPr/>
            </a:pPr>
            <a:endParaRPr lang="en-US" sz="2200" dirty="0">
              <a:latin typeface="Helvetica" pitchFamily="34" charset="0"/>
              <a:ea typeface="+mj-ea"/>
              <a:cs typeface="+mj-cs"/>
            </a:endParaRPr>
          </a:p>
        </p:txBody>
      </p:sp>
      <p:sp>
        <p:nvSpPr>
          <p:cNvPr id="5" name="TextBox 4">
            <a:extLst>
              <a:ext uri="{FF2B5EF4-FFF2-40B4-BE49-F238E27FC236}">
                <a16:creationId xmlns:a16="http://schemas.microsoft.com/office/drawing/2014/main" id="{4EAB9716-F6D5-0847-61BD-1015DC9BC61E}"/>
              </a:ext>
            </a:extLst>
          </p:cNvPr>
          <p:cNvSpPr txBox="1"/>
          <p:nvPr/>
        </p:nvSpPr>
        <p:spPr>
          <a:xfrm>
            <a:off x="2743200" y="1200344"/>
            <a:ext cx="8915400" cy="4832092"/>
          </a:xfrm>
          <a:prstGeom prst="rect">
            <a:avLst/>
          </a:prstGeom>
          <a:noFill/>
        </p:spPr>
        <p:txBody>
          <a:bodyPr wrap="square">
            <a:spAutoFit/>
          </a:bodyPr>
          <a:lstStyle/>
          <a:p>
            <a:pPr marL="457200"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800" dirty="0">
                <a:ea typeface="Times New Roman" panose="02020603050405020304" pitchFamily="18" charset="0"/>
                <a:cs typeface="Arial" panose="020B0604020202020204" pitchFamily="34" charset="0"/>
                <a:sym typeface="Wingdings" panose="05000000000000000000" pitchFamily="2" charset="2"/>
              </a:rPr>
              <a:t>Mortgage:</a:t>
            </a:r>
          </a:p>
          <a:p>
            <a:pPr marL="914400" lvl="1"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400" dirty="0">
                <a:ea typeface="Times New Roman" panose="02020603050405020304" pitchFamily="18" charset="0"/>
                <a:cs typeface="Arial" panose="020B0604020202020204" pitchFamily="34" charset="0"/>
                <a:sym typeface="Wingdings" panose="05000000000000000000" pitchFamily="2" charset="2"/>
              </a:rPr>
              <a:t>Buyer borrows purchase price (or some high percentage of it from a bank uses it at closing to buy the house. </a:t>
            </a:r>
          </a:p>
          <a:p>
            <a:pPr marL="914400" lvl="1"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400" dirty="0">
                <a:ea typeface="Times New Roman" panose="02020603050405020304" pitchFamily="18" charset="0"/>
                <a:cs typeface="Arial" panose="020B0604020202020204" pitchFamily="34" charset="0"/>
                <a:sym typeface="Wingdings" panose="05000000000000000000" pitchFamily="2" charset="2"/>
              </a:rPr>
              <a:t>Buyer receives deed to house from seller.</a:t>
            </a:r>
          </a:p>
          <a:p>
            <a:pPr marL="914400" lvl="1"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400" dirty="0">
                <a:ea typeface="Times New Roman" panose="02020603050405020304" pitchFamily="18" charset="0"/>
                <a:cs typeface="Arial" panose="020B0604020202020204" pitchFamily="34" charset="0"/>
                <a:sym typeface="Wingdings" panose="05000000000000000000" pitchFamily="2" charset="2"/>
              </a:rPr>
              <a:t>Buyer gives bank a mortgage.</a:t>
            </a:r>
          </a:p>
          <a:p>
            <a:pPr marL="914400" lvl="1"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400" dirty="0">
                <a:ea typeface="Times New Roman" panose="02020603050405020304" pitchFamily="18" charset="0"/>
                <a:cs typeface="Arial" panose="020B0604020202020204" pitchFamily="34" charset="0"/>
                <a:sym typeface="Wingdings" panose="05000000000000000000" pitchFamily="2" charset="2"/>
              </a:rPr>
              <a:t>Buyer (now owner) makes monthly payments over a long  period to repay the loan, at a specified rate of interest.</a:t>
            </a:r>
          </a:p>
          <a:p>
            <a:pPr marL="914400" lvl="1"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400" dirty="0">
                <a:ea typeface="Times New Roman" panose="02020603050405020304" pitchFamily="18" charset="0"/>
                <a:cs typeface="Arial" panose="020B0604020202020204" pitchFamily="34" charset="0"/>
                <a:sym typeface="Wingdings" panose="05000000000000000000" pitchFamily="2" charset="2"/>
              </a:rPr>
              <a:t>Bank can foreclose if payments not made; statutory protections for owner, which can protect owner’s equity.</a:t>
            </a:r>
          </a:p>
          <a:p>
            <a:pPr marL="914400" lvl="1" indent="-457200" algn="just">
              <a:spcBef>
                <a:spcPts val="0"/>
              </a:spcBef>
              <a:spcAft>
                <a:spcPts val="800"/>
              </a:spcAft>
              <a:buFont typeface="Arial" panose="020B0604020202020204" pitchFamily="34" charset="0"/>
              <a:buChar char="•"/>
              <a:tabLst>
                <a:tab pos="0" algn="l"/>
                <a:tab pos="457200" algn="l"/>
                <a:tab pos="914400" algn="l"/>
                <a:tab pos="1371600" algn="l"/>
                <a:tab pos="5543550" algn="l"/>
                <a:tab pos="5943600" algn="l"/>
              </a:tabLst>
            </a:pPr>
            <a:r>
              <a:rPr lang="en-US" sz="2400" dirty="0">
                <a:ea typeface="Times New Roman" panose="02020603050405020304" pitchFamily="18" charset="0"/>
                <a:cs typeface="Arial" panose="020B0604020202020204" pitchFamily="34" charset="0"/>
                <a:sym typeface="Wingdings" panose="05000000000000000000" pitchFamily="2" charset="2"/>
              </a:rPr>
              <a:t>When all payments are made, satisfaction of mortgage is recorded, and owner has title with no lien.</a:t>
            </a:r>
            <a:endParaRPr lang="en-US" sz="2800" dirty="0">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021842795"/>
      </p:ext>
    </p:extLst>
  </p:cSld>
  <p:clrMapOvr>
    <a:masterClrMapping/>
  </p:clrMapOvr>
</p:sld>
</file>

<file path=ppt/theme/theme1.xml><?xml version="1.0" encoding="utf-8"?>
<a:theme xmlns:a="http://schemas.openxmlformats.org/drawingml/2006/main" name="UM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opertySlideTemplate.potx" id="{20C410B0-FC3C-4FE7-B566-EBD07B93DD57}" vid="{F3EEA790-F4E3-4AF7-AA02-218B2C49D1CD}"/>
    </a:ext>
  </a:ext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UM Template 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opertySlideTemplate.potx" id="{20C410B0-FC3C-4FE7-B566-EBD07B93DD57}" vid="{1029F680-F896-4D73-A3C2-528CC9329B1D}"/>
    </a:ext>
  </a:extLst>
</a:theme>
</file>

<file path=ppt/theme/theme3.xml><?xml version="1.0" encoding="utf-8"?>
<a:theme xmlns:a="http://schemas.openxmlformats.org/drawingml/2006/main" name="UM Template 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opertySlideTemplate.potx" id="{20C410B0-FC3C-4FE7-B566-EBD07B93DD57}" vid="{E993FA76-A094-48DC-A523-1DC3DDE69AEF}"/>
    </a:ext>
  </a:extLst>
</a:theme>
</file>

<file path=ppt/theme/theme4.xml><?xml version="1.0" encoding="utf-8"?>
<a:theme xmlns:a="http://schemas.openxmlformats.org/drawingml/2006/main" name="BLANK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opertySlideTemplate.potx" id="{20C410B0-FC3C-4FE7-B566-EBD07B93DD57}" vid="{D98F4088-7C32-44BA-A31A-9E2A37FE84C1}"/>
    </a:ext>
  </a:extLst>
</a:theme>
</file>

<file path=ppt/theme/theme5.xml><?xml version="1.0" encoding="utf-8"?>
<a:theme xmlns:a="http://schemas.openxmlformats.org/drawingml/2006/main" name="1_UM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opertySlideTemplate.potx" id="{20C410B0-FC3C-4FE7-B566-EBD07B93DD57}" vid="{B35C791B-8D96-4553-8290-97510FFCE059}"/>
    </a:ext>
  </a:extLst>
</a:theme>
</file>

<file path=ppt/theme/theme6.xml><?xml version="1.0" encoding="utf-8"?>
<a:theme xmlns:a="http://schemas.openxmlformats.org/drawingml/2006/main" name="1_UM Template 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opertySlideTemplate.potx" id="{20C410B0-FC3C-4FE7-B566-EBD07B93DD57}" vid="{911AACAD-BEA1-4060-9270-9B57E88C211E}"/>
    </a:ext>
  </a:extLst>
</a:theme>
</file>

<file path=ppt/theme/theme7.xml><?xml version="1.0" encoding="utf-8"?>
<a:theme xmlns:a="http://schemas.openxmlformats.org/drawingml/2006/main" name="1_UM Template 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opertySlideTemplate.potx" id="{20C410B0-FC3C-4FE7-B566-EBD07B93DD57}" vid="{1657DF13-B576-445D-8223-0BF1AF623CD3}"/>
    </a:ext>
  </a:extLst>
</a:theme>
</file>

<file path=ppt/theme/theme8.xml><?xml version="1.0" encoding="utf-8"?>
<a:theme xmlns:a="http://schemas.openxmlformats.org/drawingml/2006/main" name="1_BLANK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opertySlideTemplate.potx" id="{20C410B0-FC3C-4FE7-B566-EBD07B93DD57}" vid="{96A55CD1-B271-44BC-BD9D-6CBE026C96DA}"/>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9033</TotalTime>
  <Words>6274</Words>
  <Application>Microsoft Office PowerPoint</Application>
  <PresentationFormat>Widescreen</PresentationFormat>
  <Paragraphs>572</Paragraphs>
  <Slides>64</Slides>
  <Notes>64</Notes>
  <HiddenSlides>0</HiddenSlides>
  <MMClips>0</MMClips>
  <ScaleCrop>false</ScaleCrop>
  <HeadingPairs>
    <vt:vector size="6" baseType="variant">
      <vt:variant>
        <vt:lpstr>Fonts Used</vt:lpstr>
      </vt:variant>
      <vt:variant>
        <vt:i4>5</vt:i4>
      </vt:variant>
      <vt:variant>
        <vt:lpstr>Theme</vt:lpstr>
      </vt:variant>
      <vt:variant>
        <vt:i4>8</vt:i4>
      </vt:variant>
      <vt:variant>
        <vt:lpstr>Slide Titles</vt:lpstr>
      </vt:variant>
      <vt:variant>
        <vt:i4>64</vt:i4>
      </vt:variant>
    </vt:vector>
  </HeadingPairs>
  <TitlesOfParts>
    <vt:vector size="77" baseType="lpstr">
      <vt:lpstr>Arial</vt:lpstr>
      <vt:lpstr>Calibri</vt:lpstr>
      <vt:lpstr>Helvetica</vt:lpstr>
      <vt:lpstr>Times New Roman</vt:lpstr>
      <vt:lpstr>Verdana</vt:lpstr>
      <vt:lpstr>UM Template</vt:lpstr>
      <vt:lpstr>UM Template 2</vt:lpstr>
      <vt:lpstr>UM Template 3</vt:lpstr>
      <vt:lpstr>BLANK1</vt:lpstr>
      <vt:lpstr>1_UM Template</vt:lpstr>
      <vt:lpstr>1_UM Template 2</vt:lpstr>
      <vt:lpstr>1_UM Template 3</vt:lpstr>
      <vt:lpstr>1_BLANK1</vt:lpstr>
      <vt:lpstr>Property B1 Fall 2025</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Miami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k.corrales</dc:creator>
  <cp:lastModifiedBy>Schnably, Stephen J.</cp:lastModifiedBy>
  <cp:revision>338</cp:revision>
  <cp:lastPrinted>2025-10-25T20:02:41Z</cp:lastPrinted>
  <dcterms:created xsi:type="dcterms:W3CDTF">2009-06-09T16:07:11Z</dcterms:created>
  <dcterms:modified xsi:type="dcterms:W3CDTF">2025-10-26T20:53:09Z</dcterms:modified>
</cp:coreProperties>
</file>