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739" r:id="rId4"/>
  </p:sldMasterIdLst>
  <p:notesMasterIdLst>
    <p:notesMasterId r:id="rId51"/>
  </p:notesMasterIdLst>
  <p:handoutMasterIdLst>
    <p:handoutMasterId r:id="rId52"/>
  </p:handoutMasterIdLst>
  <p:sldIdLst>
    <p:sldId id="256" r:id="rId5"/>
    <p:sldId id="537" r:id="rId6"/>
    <p:sldId id="497" r:id="rId7"/>
    <p:sldId id="520" r:id="rId8"/>
    <p:sldId id="522" r:id="rId9"/>
    <p:sldId id="536" r:id="rId10"/>
    <p:sldId id="492" r:id="rId11"/>
    <p:sldId id="523" r:id="rId12"/>
    <p:sldId id="498" r:id="rId13"/>
    <p:sldId id="531" r:id="rId14"/>
    <p:sldId id="532" r:id="rId15"/>
    <p:sldId id="491" r:id="rId16"/>
    <p:sldId id="538" r:id="rId17"/>
    <p:sldId id="543" r:id="rId18"/>
    <p:sldId id="499" r:id="rId19"/>
    <p:sldId id="500" r:id="rId20"/>
    <p:sldId id="540" r:id="rId21"/>
    <p:sldId id="542" r:id="rId22"/>
    <p:sldId id="541" r:id="rId23"/>
    <p:sldId id="503" r:id="rId24"/>
    <p:sldId id="504" r:id="rId25"/>
    <p:sldId id="482" r:id="rId26"/>
    <p:sldId id="505" r:id="rId27"/>
    <p:sldId id="510" r:id="rId28"/>
    <p:sldId id="506" r:id="rId29"/>
    <p:sldId id="507" r:id="rId30"/>
    <p:sldId id="508" r:id="rId31"/>
    <p:sldId id="509" r:id="rId32"/>
    <p:sldId id="511" r:id="rId33"/>
    <p:sldId id="483" r:id="rId34"/>
    <p:sldId id="519" r:id="rId35"/>
    <p:sldId id="512" r:id="rId36"/>
    <p:sldId id="513" r:id="rId37"/>
    <p:sldId id="514" r:id="rId38"/>
    <p:sldId id="515" r:id="rId39"/>
    <p:sldId id="528" r:id="rId40"/>
    <p:sldId id="529" r:id="rId41"/>
    <p:sldId id="530" r:id="rId42"/>
    <p:sldId id="535" r:id="rId43"/>
    <p:sldId id="485" r:id="rId44"/>
    <p:sldId id="484" r:id="rId45"/>
    <p:sldId id="539" r:id="rId46"/>
    <p:sldId id="486" r:id="rId47"/>
    <p:sldId id="544" r:id="rId48"/>
    <p:sldId id="488" r:id="rId49"/>
    <p:sldId id="545" r:id="rId50"/>
  </p:sldIdLst>
  <p:sldSz cx="12192000" cy="6858000"/>
  <p:notesSz cx="6950075" cy="9236075"/>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15:clr>
            <a:srgbClr val="A4A3A4"/>
          </p15:clr>
        </p15:guide>
        <p15:guide id="2" pos="268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EDF4"/>
    <a:srgbClr val="D0D8E8"/>
    <a:srgbClr val="FFFFFF"/>
    <a:srgbClr val="F473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424" autoAdjust="0"/>
  </p:normalViewPr>
  <p:slideViewPr>
    <p:cSldViewPr>
      <p:cViewPr varScale="1">
        <p:scale>
          <a:sx n="50" d="100"/>
          <a:sy n="50" d="100"/>
        </p:scale>
        <p:origin x="54" y="3162"/>
      </p:cViewPr>
      <p:guideLst>
        <p:guide orient="horz"/>
        <p:guide pos="268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40" d="100"/>
          <a:sy n="140" d="100"/>
        </p:scale>
        <p:origin x="138" y="103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notesMaster" Target="notesMasters/notesMaster1.xml"/><Relationship Id="rId3"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A1ADF2C-6646-4487-B36D-8013932CB31C}"/>
              </a:ext>
            </a:extLst>
          </p:cNvPr>
          <p:cNvSpPr>
            <a:spLocks noGrp="1"/>
          </p:cNvSpPr>
          <p:nvPr>
            <p:ph type="hdr" sz="quarter"/>
          </p:nvPr>
        </p:nvSpPr>
        <p:spPr>
          <a:xfrm>
            <a:off x="0" y="0"/>
            <a:ext cx="3011488" cy="463550"/>
          </a:xfrm>
          <a:prstGeom prst="rect">
            <a:avLst/>
          </a:prstGeom>
        </p:spPr>
        <p:txBody>
          <a:bodyPr vert="horz" lIns="92492" tIns="46246" rIns="92492" bIns="46246"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D6293E11-FA4C-4C6A-9143-0A357AFE948D}"/>
              </a:ext>
            </a:extLst>
          </p:cNvPr>
          <p:cNvSpPr>
            <a:spLocks noGrp="1"/>
          </p:cNvSpPr>
          <p:nvPr>
            <p:ph type="dt" sz="quarter" idx="1"/>
          </p:nvPr>
        </p:nvSpPr>
        <p:spPr>
          <a:xfrm>
            <a:off x="3937000" y="0"/>
            <a:ext cx="3011488" cy="463550"/>
          </a:xfrm>
          <a:prstGeom prst="rect">
            <a:avLst/>
          </a:prstGeom>
        </p:spPr>
        <p:txBody>
          <a:bodyPr vert="horz" lIns="92492" tIns="46246" rIns="92492" bIns="46246" rtlCol="0"/>
          <a:lstStyle>
            <a:lvl1pPr algn="r" eaLnBrk="1" hangingPunct="1">
              <a:defRPr sz="1200">
                <a:latin typeface="Arial" charset="0"/>
              </a:defRPr>
            </a:lvl1pPr>
          </a:lstStyle>
          <a:p>
            <a:pPr>
              <a:defRPr/>
            </a:pPr>
            <a:fld id="{5F3B2441-8FB9-4743-8E68-A7DDA50AC73A}" type="datetimeFigureOut">
              <a:rPr lang="en-US"/>
              <a:pPr>
                <a:defRPr/>
              </a:pPr>
              <a:t>3/20/2026</a:t>
            </a:fld>
            <a:endParaRPr lang="en-US"/>
          </a:p>
        </p:txBody>
      </p:sp>
      <p:sp>
        <p:nvSpPr>
          <p:cNvPr id="4" name="Footer Placeholder 3">
            <a:extLst>
              <a:ext uri="{FF2B5EF4-FFF2-40B4-BE49-F238E27FC236}">
                <a16:creationId xmlns:a16="http://schemas.microsoft.com/office/drawing/2014/main" id="{A650E32C-2ADE-42BA-9B73-6F0D0ECC7140}"/>
              </a:ext>
            </a:extLst>
          </p:cNvPr>
          <p:cNvSpPr>
            <a:spLocks noGrp="1"/>
          </p:cNvSpPr>
          <p:nvPr>
            <p:ph type="ftr" sz="quarter" idx="2"/>
          </p:nvPr>
        </p:nvSpPr>
        <p:spPr>
          <a:xfrm>
            <a:off x="0" y="8772525"/>
            <a:ext cx="3011488" cy="463550"/>
          </a:xfrm>
          <a:prstGeom prst="rect">
            <a:avLst/>
          </a:prstGeom>
        </p:spPr>
        <p:txBody>
          <a:bodyPr vert="horz" lIns="92492" tIns="46246" rIns="92492" bIns="46246" rtlCol="0" anchor="b"/>
          <a:lstStyle>
            <a:lvl1pPr algn="l" eaLnBrk="1" hangingPunct="1">
              <a:defRPr sz="1200">
                <a:latin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8156A959-B4F3-4E74-8D51-39BE396DAF82}"/>
              </a:ext>
            </a:extLst>
          </p:cNvPr>
          <p:cNvSpPr>
            <a:spLocks noGrp="1"/>
          </p:cNvSpPr>
          <p:nvPr>
            <p:ph type="sldNum" sz="quarter" idx="3"/>
          </p:nvPr>
        </p:nvSpPr>
        <p:spPr>
          <a:xfrm>
            <a:off x="3937000" y="8772525"/>
            <a:ext cx="3011488" cy="463550"/>
          </a:xfrm>
          <a:prstGeom prst="rect">
            <a:avLst/>
          </a:prstGeom>
        </p:spPr>
        <p:txBody>
          <a:bodyPr vert="horz" wrap="square" lIns="92492" tIns="46246" rIns="92492" bIns="46246" numCol="1" anchor="b" anchorCtr="0" compatLnSpc="1">
            <a:prstTxWarp prst="textNoShape">
              <a:avLst/>
            </a:prstTxWarp>
          </a:bodyPr>
          <a:lstStyle>
            <a:lvl1pPr algn="r" eaLnBrk="1" hangingPunct="1">
              <a:defRPr sz="1200" smtClean="0"/>
            </a:lvl1pPr>
          </a:lstStyle>
          <a:p>
            <a:pPr>
              <a:defRPr/>
            </a:pPr>
            <a:fld id="{83E6872A-10FC-4D2F-8D4E-3D609BD5BD5F}"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364B08F-11CF-4AA1-9D43-FFA1ACC965FC}"/>
              </a:ext>
            </a:extLst>
          </p:cNvPr>
          <p:cNvSpPr>
            <a:spLocks noGrp="1"/>
          </p:cNvSpPr>
          <p:nvPr>
            <p:ph type="hdr" sz="quarter"/>
          </p:nvPr>
        </p:nvSpPr>
        <p:spPr>
          <a:xfrm>
            <a:off x="0" y="0"/>
            <a:ext cx="3011488" cy="461963"/>
          </a:xfrm>
          <a:prstGeom prst="rect">
            <a:avLst/>
          </a:prstGeom>
        </p:spPr>
        <p:txBody>
          <a:bodyPr vert="horz" lIns="92492" tIns="46246" rIns="92492" bIns="46246"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311EF360-6C70-49FA-A310-4633A9C5545E}"/>
              </a:ext>
            </a:extLst>
          </p:cNvPr>
          <p:cNvSpPr>
            <a:spLocks noGrp="1"/>
          </p:cNvSpPr>
          <p:nvPr>
            <p:ph type="dt" idx="1"/>
          </p:nvPr>
        </p:nvSpPr>
        <p:spPr>
          <a:xfrm>
            <a:off x="3937000" y="0"/>
            <a:ext cx="3011488" cy="461963"/>
          </a:xfrm>
          <a:prstGeom prst="rect">
            <a:avLst/>
          </a:prstGeom>
        </p:spPr>
        <p:txBody>
          <a:bodyPr vert="horz" lIns="92492" tIns="46246" rIns="92492" bIns="46246" rtlCol="0"/>
          <a:lstStyle>
            <a:lvl1pPr algn="r" eaLnBrk="1" fontAlgn="auto" hangingPunct="1">
              <a:spcBef>
                <a:spcPts val="0"/>
              </a:spcBef>
              <a:spcAft>
                <a:spcPts val="0"/>
              </a:spcAft>
              <a:defRPr sz="1200">
                <a:latin typeface="+mn-lt"/>
              </a:defRPr>
            </a:lvl1pPr>
          </a:lstStyle>
          <a:p>
            <a:pPr>
              <a:defRPr/>
            </a:pPr>
            <a:fld id="{27BF8358-EB0C-44EF-9057-FF31C91A1E19}" type="datetimeFigureOut">
              <a:rPr lang="en-US"/>
              <a:pPr>
                <a:defRPr/>
              </a:pPr>
              <a:t>3/20/2026</a:t>
            </a:fld>
            <a:endParaRPr lang="en-US"/>
          </a:p>
        </p:txBody>
      </p:sp>
      <p:sp>
        <p:nvSpPr>
          <p:cNvPr id="4" name="Slide Image Placeholder 3">
            <a:extLst>
              <a:ext uri="{FF2B5EF4-FFF2-40B4-BE49-F238E27FC236}">
                <a16:creationId xmlns:a16="http://schemas.microsoft.com/office/drawing/2014/main" id="{5F5FF559-D105-4826-9149-A1403E2EE4B7}"/>
              </a:ext>
            </a:extLst>
          </p:cNvPr>
          <p:cNvSpPr>
            <a:spLocks noGrp="1" noRot="1" noChangeAspect="1"/>
          </p:cNvSpPr>
          <p:nvPr>
            <p:ph type="sldImg" idx="2"/>
          </p:nvPr>
        </p:nvSpPr>
        <p:spPr>
          <a:xfrm>
            <a:off x="395288" y="692150"/>
            <a:ext cx="6159500" cy="3463925"/>
          </a:xfrm>
          <a:prstGeom prst="rect">
            <a:avLst/>
          </a:prstGeom>
          <a:noFill/>
          <a:ln w="12700">
            <a:solidFill>
              <a:prstClr val="black"/>
            </a:solidFill>
          </a:ln>
        </p:spPr>
        <p:txBody>
          <a:bodyPr vert="horz" lIns="92492" tIns="46246" rIns="92492" bIns="46246" rtlCol="0" anchor="ctr"/>
          <a:lstStyle/>
          <a:p>
            <a:pPr lvl="0"/>
            <a:endParaRPr lang="en-US" noProof="0"/>
          </a:p>
        </p:txBody>
      </p:sp>
      <p:sp>
        <p:nvSpPr>
          <p:cNvPr id="5" name="Notes Placeholder 4">
            <a:extLst>
              <a:ext uri="{FF2B5EF4-FFF2-40B4-BE49-F238E27FC236}">
                <a16:creationId xmlns:a16="http://schemas.microsoft.com/office/drawing/2014/main" id="{7F90926A-AB14-41EA-9AA6-B6C7286CC567}"/>
              </a:ext>
            </a:extLst>
          </p:cNvPr>
          <p:cNvSpPr>
            <a:spLocks noGrp="1"/>
          </p:cNvSpPr>
          <p:nvPr>
            <p:ph type="body" sz="quarter" idx="3"/>
          </p:nvPr>
        </p:nvSpPr>
        <p:spPr>
          <a:xfrm>
            <a:off x="695325" y="4387850"/>
            <a:ext cx="5559425" cy="4156075"/>
          </a:xfrm>
          <a:prstGeom prst="rect">
            <a:avLst/>
          </a:prstGeom>
        </p:spPr>
        <p:txBody>
          <a:bodyPr vert="horz" lIns="92492" tIns="46246" rIns="92492" bIns="46246"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E16D8C90-73E6-41B2-AD0D-75CD750CBD39}"/>
              </a:ext>
            </a:extLst>
          </p:cNvPr>
          <p:cNvSpPr>
            <a:spLocks noGrp="1"/>
          </p:cNvSpPr>
          <p:nvPr>
            <p:ph type="ftr" sz="quarter" idx="4"/>
          </p:nvPr>
        </p:nvSpPr>
        <p:spPr>
          <a:xfrm>
            <a:off x="0" y="8772525"/>
            <a:ext cx="3011488" cy="461963"/>
          </a:xfrm>
          <a:prstGeom prst="rect">
            <a:avLst/>
          </a:prstGeom>
        </p:spPr>
        <p:txBody>
          <a:bodyPr vert="horz" lIns="92492" tIns="46246" rIns="92492" bIns="46246"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3A02834F-5D29-4BAB-8559-FAAABC1B2E0C}"/>
              </a:ext>
            </a:extLst>
          </p:cNvPr>
          <p:cNvSpPr>
            <a:spLocks noGrp="1"/>
          </p:cNvSpPr>
          <p:nvPr>
            <p:ph type="sldNum" sz="quarter" idx="5"/>
          </p:nvPr>
        </p:nvSpPr>
        <p:spPr>
          <a:xfrm>
            <a:off x="3937000" y="8772525"/>
            <a:ext cx="3011488" cy="461963"/>
          </a:xfrm>
          <a:prstGeom prst="rect">
            <a:avLst/>
          </a:prstGeom>
        </p:spPr>
        <p:txBody>
          <a:bodyPr vert="horz" wrap="square" lIns="92492" tIns="46246" rIns="92492" bIns="46246"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0AC13805-A2C6-41A0-A93B-9AF69990E25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a:extLst>
              <a:ext uri="{FF2B5EF4-FFF2-40B4-BE49-F238E27FC236}">
                <a16:creationId xmlns:a16="http://schemas.microsoft.com/office/drawing/2014/main" id="{E25520BC-5F71-4BDD-9098-C992F06F3A3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a:extLst>
              <a:ext uri="{FF2B5EF4-FFF2-40B4-BE49-F238E27FC236}">
                <a16:creationId xmlns:a16="http://schemas.microsoft.com/office/drawing/2014/main" id="{D33D0B22-FB81-48C1-BB03-061FCD4A019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0964" name="Slide Number Placeholder 3">
            <a:extLst>
              <a:ext uri="{FF2B5EF4-FFF2-40B4-BE49-F238E27FC236}">
                <a16:creationId xmlns:a16="http://schemas.microsoft.com/office/drawing/2014/main" id="{84C11142-6C00-4E70-9CB0-BF1A0719A23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0888" indent="-288925">
              <a:spcBef>
                <a:spcPct val="30000"/>
              </a:spcBef>
              <a:defRPr sz="1200">
                <a:solidFill>
                  <a:schemeClr val="tx1"/>
                </a:solidFill>
                <a:latin typeface="Calibri" panose="020F0502020204030204" pitchFamily="34" charset="0"/>
              </a:defRPr>
            </a:lvl2pPr>
            <a:lvl3pPr marL="1155700" indent="-230188">
              <a:spcBef>
                <a:spcPct val="30000"/>
              </a:spcBef>
              <a:defRPr sz="1200">
                <a:solidFill>
                  <a:schemeClr val="tx1"/>
                </a:solidFill>
                <a:latin typeface="Calibri" panose="020F0502020204030204" pitchFamily="34" charset="0"/>
              </a:defRPr>
            </a:lvl3pPr>
            <a:lvl4pPr marL="1617663" indent="-230188">
              <a:spcBef>
                <a:spcPct val="30000"/>
              </a:spcBef>
              <a:defRPr sz="1200">
                <a:solidFill>
                  <a:schemeClr val="tx1"/>
                </a:solidFill>
                <a:latin typeface="Calibri" panose="020F0502020204030204" pitchFamily="34" charset="0"/>
              </a:defRPr>
            </a:lvl4pPr>
            <a:lvl5pPr marL="2079625" indent="-230188">
              <a:spcBef>
                <a:spcPct val="30000"/>
              </a:spcBef>
              <a:defRPr sz="1200">
                <a:solidFill>
                  <a:schemeClr val="tx1"/>
                </a:solidFill>
                <a:latin typeface="Calibri" panose="020F0502020204030204" pitchFamily="34" charset="0"/>
              </a:defRPr>
            </a:lvl5pPr>
            <a:lvl6pPr marL="2536825" indent="-230188" eaLnBrk="0" fontAlgn="base" hangingPunct="0">
              <a:spcBef>
                <a:spcPct val="30000"/>
              </a:spcBef>
              <a:spcAft>
                <a:spcPct val="0"/>
              </a:spcAft>
              <a:defRPr sz="1200">
                <a:solidFill>
                  <a:schemeClr val="tx1"/>
                </a:solidFill>
                <a:latin typeface="Calibri" panose="020F0502020204030204" pitchFamily="34" charset="0"/>
              </a:defRPr>
            </a:lvl6pPr>
            <a:lvl7pPr marL="2994025" indent="-230188" eaLnBrk="0" fontAlgn="base" hangingPunct="0">
              <a:spcBef>
                <a:spcPct val="30000"/>
              </a:spcBef>
              <a:spcAft>
                <a:spcPct val="0"/>
              </a:spcAft>
              <a:defRPr sz="1200">
                <a:solidFill>
                  <a:schemeClr val="tx1"/>
                </a:solidFill>
                <a:latin typeface="Calibri" panose="020F0502020204030204" pitchFamily="34" charset="0"/>
              </a:defRPr>
            </a:lvl7pPr>
            <a:lvl8pPr marL="3451225" indent="-230188" eaLnBrk="0" fontAlgn="base" hangingPunct="0">
              <a:spcBef>
                <a:spcPct val="30000"/>
              </a:spcBef>
              <a:spcAft>
                <a:spcPct val="0"/>
              </a:spcAft>
              <a:defRPr sz="1200">
                <a:solidFill>
                  <a:schemeClr val="tx1"/>
                </a:solidFill>
                <a:latin typeface="Calibri" panose="020F0502020204030204" pitchFamily="34" charset="0"/>
              </a:defRPr>
            </a:lvl8pPr>
            <a:lvl9pPr marL="3908425" indent="-23018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D584B49-C5AC-4845-B3F3-B688B7410F08}" type="slidenum">
              <a:rPr lang="en-US" altLang="en-US"/>
              <a:pPr>
                <a:spcBef>
                  <a:spcPct val="0"/>
                </a:spcBef>
              </a:pPr>
              <a:t>1</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B1615AB2-EC5C-43B0-87A5-C422AF65A9C8}"/>
              </a:ext>
            </a:extLst>
          </p:cNvPr>
          <p:cNvSpPr>
            <a:spLocks noGrp="1"/>
          </p:cNvSpPr>
          <p:nvPr>
            <p:ph type="dt" sz="half" idx="10"/>
          </p:nvPr>
        </p:nvSpPr>
        <p:spPr/>
        <p:txBody>
          <a:bodyPr/>
          <a:lstStyle>
            <a:lvl1pPr>
              <a:defRPr/>
            </a:lvl1pPr>
          </a:lstStyle>
          <a:p>
            <a:pPr>
              <a:defRPr/>
            </a:pPr>
            <a:fld id="{6CAE048B-36A0-4376-9AA1-FCE29AF6E5E7}" type="datetimeFigureOut">
              <a:rPr lang="en-US"/>
              <a:pPr>
                <a:defRPr/>
              </a:pPr>
              <a:t>3/20/2026</a:t>
            </a:fld>
            <a:endParaRPr lang="en-US"/>
          </a:p>
        </p:txBody>
      </p:sp>
      <p:sp>
        <p:nvSpPr>
          <p:cNvPr id="5" name="Footer Placeholder 4">
            <a:extLst>
              <a:ext uri="{FF2B5EF4-FFF2-40B4-BE49-F238E27FC236}">
                <a16:creationId xmlns:a16="http://schemas.microsoft.com/office/drawing/2014/main" id="{619BCB02-6C45-4134-90EE-EFD320560CD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00758E2-CA6E-4C1E-95CC-7319F323D8F9}"/>
              </a:ext>
            </a:extLst>
          </p:cNvPr>
          <p:cNvSpPr>
            <a:spLocks noGrp="1"/>
          </p:cNvSpPr>
          <p:nvPr>
            <p:ph type="sldNum" sz="quarter" idx="12"/>
          </p:nvPr>
        </p:nvSpPr>
        <p:spPr/>
        <p:txBody>
          <a:bodyPr/>
          <a:lstStyle>
            <a:lvl1pPr>
              <a:defRPr/>
            </a:lvl1pPr>
          </a:lstStyle>
          <a:p>
            <a:pPr>
              <a:defRPr/>
            </a:pPr>
            <a:fld id="{1F10B8FB-9FED-41C8-BE1D-6293EEC1EE3E}" type="slidenum">
              <a:rPr lang="en-US" altLang="en-US"/>
              <a:pPr>
                <a:defRPr/>
              </a:pPr>
              <a:t>‹#›</a:t>
            </a:fld>
            <a:endParaRPr lang="en-US" altLang="en-US"/>
          </a:p>
        </p:txBody>
      </p:sp>
    </p:spTree>
    <p:extLst>
      <p:ext uri="{BB962C8B-B14F-4D97-AF65-F5344CB8AC3E}">
        <p14:creationId xmlns:p14="http://schemas.microsoft.com/office/powerpoint/2010/main" val="3873183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2B1DDE-989B-4ABB-B9AC-AB8118305CED}"/>
              </a:ext>
            </a:extLst>
          </p:cNvPr>
          <p:cNvSpPr>
            <a:spLocks noGrp="1"/>
          </p:cNvSpPr>
          <p:nvPr>
            <p:ph type="dt" sz="half" idx="10"/>
          </p:nvPr>
        </p:nvSpPr>
        <p:spPr/>
        <p:txBody>
          <a:bodyPr/>
          <a:lstStyle>
            <a:lvl1pPr>
              <a:defRPr/>
            </a:lvl1pPr>
          </a:lstStyle>
          <a:p>
            <a:pPr>
              <a:defRPr/>
            </a:pPr>
            <a:fld id="{5A3B1F5C-A573-4D50-8E89-010A9F58B24A}" type="datetimeFigureOut">
              <a:rPr lang="en-US"/>
              <a:pPr>
                <a:defRPr/>
              </a:pPr>
              <a:t>3/20/2026</a:t>
            </a:fld>
            <a:endParaRPr lang="en-US"/>
          </a:p>
        </p:txBody>
      </p:sp>
      <p:sp>
        <p:nvSpPr>
          <p:cNvPr id="5" name="Footer Placeholder 4">
            <a:extLst>
              <a:ext uri="{FF2B5EF4-FFF2-40B4-BE49-F238E27FC236}">
                <a16:creationId xmlns:a16="http://schemas.microsoft.com/office/drawing/2014/main" id="{70D0590C-3DE4-4885-AE8A-9DB1362E470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AD89D22-D3C6-49FA-97E2-E4B313DDCBA0}"/>
              </a:ext>
            </a:extLst>
          </p:cNvPr>
          <p:cNvSpPr>
            <a:spLocks noGrp="1"/>
          </p:cNvSpPr>
          <p:nvPr>
            <p:ph type="sldNum" sz="quarter" idx="12"/>
          </p:nvPr>
        </p:nvSpPr>
        <p:spPr/>
        <p:txBody>
          <a:bodyPr/>
          <a:lstStyle>
            <a:lvl1pPr>
              <a:defRPr/>
            </a:lvl1pPr>
          </a:lstStyle>
          <a:p>
            <a:pPr>
              <a:defRPr/>
            </a:pPr>
            <a:fld id="{5400CF28-56EC-4A6A-B090-DB75ADCC69BF}" type="slidenum">
              <a:rPr lang="en-US" altLang="en-US"/>
              <a:pPr>
                <a:defRPr/>
              </a:pPr>
              <a:t>‹#›</a:t>
            </a:fld>
            <a:endParaRPr lang="en-US" altLang="en-US"/>
          </a:p>
        </p:txBody>
      </p:sp>
    </p:spTree>
    <p:extLst>
      <p:ext uri="{BB962C8B-B14F-4D97-AF65-F5344CB8AC3E}">
        <p14:creationId xmlns:p14="http://schemas.microsoft.com/office/powerpoint/2010/main" val="596056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7491D7-232D-4116-94FA-182D14A26E49}"/>
              </a:ext>
            </a:extLst>
          </p:cNvPr>
          <p:cNvSpPr>
            <a:spLocks noGrp="1"/>
          </p:cNvSpPr>
          <p:nvPr>
            <p:ph type="dt" sz="half" idx="10"/>
          </p:nvPr>
        </p:nvSpPr>
        <p:spPr/>
        <p:txBody>
          <a:bodyPr/>
          <a:lstStyle>
            <a:lvl1pPr>
              <a:defRPr/>
            </a:lvl1pPr>
          </a:lstStyle>
          <a:p>
            <a:pPr>
              <a:defRPr/>
            </a:pPr>
            <a:fld id="{2673BF66-B36F-4D47-860D-F8AB3F9F1831}" type="datetimeFigureOut">
              <a:rPr lang="en-US"/>
              <a:pPr>
                <a:defRPr/>
              </a:pPr>
              <a:t>3/20/2026</a:t>
            </a:fld>
            <a:endParaRPr lang="en-US"/>
          </a:p>
        </p:txBody>
      </p:sp>
      <p:sp>
        <p:nvSpPr>
          <p:cNvPr id="5" name="Footer Placeholder 4">
            <a:extLst>
              <a:ext uri="{FF2B5EF4-FFF2-40B4-BE49-F238E27FC236}">
                <a16:creationId xmlns:a16="http://schemas.microsoft.com/office/drawing/2014/main" id="{52091464-4B2E-44C4-9FA3-88B6F899862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ECE78CA-D232-4766-AC1E-0479186087D0}"/>
              </a:ext>
            </a:extLst>
          </p:cNvPr>
          <p:cNvSpPr>
            <a:spLocks noGrp="1"/>
          </p:cNvSpPr>
          <p:nvPr>
            <p:ph type="sldNum" sz="quarter" idx="12"/>
          </p:nvPr>
        </p:nvSpPr>
        <p:spPr/>
        <p:txBody>
          <a:bodyPr/>
          <a:lstStyle>
            <a:lvl1pPr>
              <a:defRPr/>
            </a:lvl1pPr>
          </a:lstStyle>
          <a:p>
            <a:pPr>
              <a:defRPr/>
            </a:pPr>
            <a:fld id="{D1292E0A-2EBE-40F6-9760-B4D26E363D27}" type="slidenum">
              <a:rPr lang="en-US" altLang="en-US"/>
              <a:pPr>
                <a:defRPr/>
              </a:pPr>
              <a:t>‹#›</a:t>
            </a:fld>
            <a:endParaRPr lang="en-US" altLang="en-US"/>
          </a:p>
        </p:txBody>
      </p:sp>
    </p:spTree>
    <p:extLst>
      <p:ext uri="{BB962C8B-B14F-4D97-AF65-F5344CB8AC3E}">
        <p14:creationId xmlns:p14="http://schemas.microsoft.com/office/powerpoint/2010/main" val="40874440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F1305055-088B-4619-9DEF-3B46C60F0C99}"/>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46316344-2E38-4794-8D5A-11683D934A9C}" type="datetimeFigureOut">
              <a:rPr lang="en-US"/>
              <a:pPr>
                <a:defRPr/>
              </a:pPr>
              <a:t>3/20/2026</a:t>
            </a:fld>
            <a:endParaRPr lang="en-US"/>
          </a:p>
        </p:txBody>
      </p:sp>
      <p:sp>
        <p:nvSpPr>
          <p:cNvPr id="5" name="Footer Placeholder 4">
            <a:extLst>
              <a:ext uri="{FF2B5EF4-FFF2-40B4-BE49-F238E27FC236}">
                <a16:creationId xmlns:a16="http://schemas.microsoft.com/office/drawing/2014/main" id="{D54F9E5F-65C3-468D-B368-E85F24C8A6ED}"/>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4C325774-FC82-4975-A8C2-8016421BA23B}"/>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C8D6882D-7E15-4E7D-9AC2-691C3166F3B0}" type="slidenum">
              <a:rPr lang="en-US" altLang="en-US"/>
              <a:pPr>
                <a:defRPr/>
              </a:pPr>
              <a:t>‹#›</a:t>
            </a:fld>
            <a:endParaRPr lang="en-US" altLang="en-US"/>
          </a:p>
        </p:txBody>
      </p:sp>
    </p:spTree>
    <p:extLst>
      <p:ext uri="{BB962C8B-B14F-4D97-AF65-F5344CB8AC3E}">
        <p14:creationId xmlns:p14="http://schemas.microsoft.com/office/powerpoint/2010/main" val="19980743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2F74DD-B567-42E4-AA3B-725BA53D12B7}"/>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5D424F9C-BB31-41B6-83AF-9EA5E2CABB85}" type="datetimeFigureOut">
              <a:rPr lang="en-US"/>
              <a:pPr>
                <a:defRPr/>
              </a:pPr>
              <a:t>3/20/2026</a:t>
            </a:fld>
            <a:endParaRPr lang="en-US"/>
          </a:p>
        </p:txBody>
      </p:sp>
      <p:sp>
        <p:nvSpPr>
          <p:cNvPr id="5" name="Footer Placeholder 4">
            <a:extLst>
              <a:ext uri="{FF2B5EF4-FFF2-40B4-BE49-F238E27FC236}">
                <a16:creationId xmlns:a16="http://schemas.microsoft.com/office/drawing/2014/main" id="{BF486719-368F-40C5-A9CE-DA5645DE07DD}"/>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23EE4882-CD3F-4DAC-860C-CAFB4C59B53F}"/>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26843025-8F1E-4D32-B5EC-642D9DB0ED3D}" type="slidenum">
              <a:rPr lang="en-US" altLang="en-US"/>
              <a:pPr>
                <a:defRPr/>
              </a:pPr>
              <a:t>‹#›</a:t>
            </a:fld>
            <a:endParaRPr lang="en-US" altLang="en-US"/>
          </a:p>
        </p:txBody>
      </p:sp>
    </p:spTree>
    <p:extLst>
      <p:ext uri="{BB962C8B-B14F-4D97-AF65-F5344CB8AC3E}">
        <p14:creationId xmlns:p14="http://schemas.microsoft.com/office/powerpoint/2010/main" val="5729865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0FBF24-280C-4E4D-9951-D50B7B415DD6}"/>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AF94D0CE-B834-4CD6-B280-5815FC523101}" type="datetimeFigureOut">
              <a:rPr lang="en-US"/>
              <a:pPr>
                <a:defRPr/>
              </a:pPr>
              <a:t>3/20/2026</a:t>
            </a:fld>
            <a:endParaRPr lang="en-US"/>
          </a:p>
        </p:txBody>
      </p:sp>
      <p:sp>
        <p:nvSpPr>
          <p:cNvPr id="5" name="Footer Placeholder 4">
            <a:extLst>
              <a:ext uri="{FF2B5EF4-FFF2-40B4-BE49-F238E27FC236}">
                <a16:creationId xmlns:a16="http://schemas.microsoft.com/office/drawing/2014/main" id="{C693DF89-CD27-4308-86DF-5B3D48388E18}"/>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17F3A194-4700-4D51-A257-8E601A00161E}"/>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F48A56A3-196B-4480-9A66-6B8F7D1CEED4}" type="slidenum">
              <a:rPr lang="en-US" altLang="en-US"/>
              <a:pPr>
                <a:defRPr/>
              </a:pPr>
              <a:t>‹#›</a:t>
            </a:fld>
            <a:endParaRPr lang="en-US" altLang="en-US"/>
          </a:p>
        </p:txBody>
      </p:sp>
    </p:spTree>
    <p:extLst>
      <p:ext uri="{BB962C8B-B14F-4D97-AF65-F5344CB8AC3E}">
        <p14:creationId xmlns:p14="http://schemas.microsoft.com/office/powerpoint/2010/main" val="3809066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FFE0EA0-2F85-402C-8BD1-388D1B97B0E6}"/>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CA697D46-7B60-4F09-9F30-F4AA720B96C4}" type="datetimeFigureOut">
              <a:rPr lang="en-US"/>
              <a:pPr>
                <a:defRPr/>
              </a:pPr>
              <a:t>3/20/2026</a:t>
            </a:fld>
            <a:endParaRPr lang="en-US"/>
          </a:p>
        </p:txBody>
      </p:sp>
      <p:sp>
        <p:nvSpPr>
          <p:cNvPr id="6" name="Footer Placeholder 5">
            <a:extLst>
              <a:ext uri="{FF2B5EF4-FFF2-40B4-BE49-F238E27FC236}">
                <a16:creationId xmlns:a16="http://schemas.microsoft.com/office/drawing/2014/main" id="{EF39C7AE-69A7-4287-B67C-623972695BA6}"/>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A54A7EA4-191E-4A41-BE66-7FA5A7C8EA69}"/>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7FB93267-286C-4975-B7BB-AEE81C5D6780}" type="slidenum">
              <a:rPr lang="en-US" altLang="en-US"/>
              <a:pPr>
                <a:defRPr/>
              </a:pPr>
              <a:t>‹#›</a:t>
            </a:fld>
            <a:endParaRPr lang="en-US" altLang="en-US"/>
          </a:p>
        </p:txBody>
      </p:sp>
    </p:spTree>
    <p:extLst>
      <p:ext uri="{BB962C8B-B14F-4D97-AF65-F5344CB8AC3E}">
        <p14:creationId xmlns:p14="http://schemas.microsoft.com/office/powerpoint/2010/main" val="19785916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A0303A0-E5EC-49E6-9BD7-28C4A0D86BD3}"/>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D2DC5A6C-220F-48A9-BC55-E3B78A390CF2}" type="datetimeFigureOut">
              <a:rPr lang="en-US"/>
              <a:pPr>
                <a:defRPr/>
              </a:pPr>
              <a:t>3/20/2026</a:t>
            </a:fld>
            <a:endParaRPr lang="en-US"/>
          </a:p>
        </p:txBody>
      </p:sp>
      <p:sp>
        <p:nvSpPr>
          <p:cNvPr id="8" name="Footer Placeholder 7">
            <a:extLst>
              <a:ext uri="{FF2B5EF4-FFF2-40B4-BE49-F238E27FC236}">
                <a16:creationId xmlns:a16="http://schemas.microsoft.com/office/drawing/2014/main" id="{13AE1E31-9C8F-4DA1-88F3-8286D09BC48A}"/>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9" name="Slide Number Placeholder 8">
            <a:extLst>
              <a:ext uri="{FF2B5EF4-FFF2-40B4-BE49-F238E27FC236}">
                <a16:creationId xmlns:a16="http://schemas.microsoft.com/office/drawing/2014/main" id="{4A856D5D-C41A-4DA6-8084-BA6A6B7267C6}"/>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837CBBAC-D1C1-4465-8169-E249FEF1F2C2}" type="slidenum">
              <a:rPr lang="en-US" altLang="en-US"/>
              <a:pPr>
                <a:defRPr/>
              </a:pPr>
              <a:t>‹#›</a:t>
            </a:fld>
            <a:endParaRPr lang="en-US" altLang="en-US"/>
          </a:p>
        </p:txBody>
      </p:sp>
    </p:spTree>
    <p:extLst>
      <p:ext uri="{BB962C8B-B14F-4D97-AF65-F5344CB8AC3E}">
        <p14:creationId xmlns:p14="http://schemas.microsoft.com/office/powerpoint/2010/main" val="7900534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53B05BC9-5B96-403D-8004-573EF33A09EC}"/>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32722047-7E25-47A0-A875-A8BED8844448}" type="datetimeFigureOut">
              <a:rPr lang="en-US"/>
              <a:pPr>
                <a:defRPr/>
              </a:pPr>
              <a:t>3/20/2026</a:t>
            </a:fld>
            <a:endParaRPr lang="en-US"/>
          </a:p>
        </p:txBody>
      </p:sp>
      <p:sp>
        <p:nvSpPr>
          <p:cNvPr id="4" name="Footer Placeholder 3">
            <a:extLst>
              <a:ext uri="{FF2B5EF4-FFF2-40B4-BE49-F238E27FC236}">
                <a16:creationId xmlns:a16="http://schemas.microsoft.com/office/drawing/2014/main" id="{2872C218-9A03-4D7F-9461-5FC15253B90C}"/>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773737AD-9BFD-4DCA-A5A9-3335A93DF4F1}"/>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0F312A04-7C38-4284-BC2B-8A720392D8CF}" type="slidenum">
              <a:rPr lang="en-US" altLang="en-US"/>
              <a:pPr>
                <a:defRPr/>
              </a:pPr>
              <a:t>‹#›</a:t>
            </a:fld>
            <a:endParaRPr lang="en-US" altLang="en-US"/>
          </a:p>
        </p:txBody>
      </p:sp>
    </p:spTree>
    <p:extLst>
      <p:ext uri="{BB962C8B-B14F-4D97-AF65-F5344CB8AC3E}">
        <p14:creationId xmlns:p14="http://schemas.microsoft.com/office/powerpoint/2010/main" val="14131490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159A37-DB09-4738-B04E-F33ECCD81BAE}"/>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7DD8E04E-F7DE-415D-8524-DCB9B0C8C530}" type="datetimeFigureOut">
              <a:rPr lang="en-US"/>
              <a:pPr>
                <a:defRPr/>
              </a:pPr>
              <a:t>3/20/2026</a:t>
            </a:fld>
            <a:endParaRPr lang="en-US"/>
          </a:p>
        </p:txBody>
      </p:sp>
      <p:sp>
        <p:nvSpPr>
          <p:cNvPr id="3" name="Footer Placeholder 2">
            <a:extLst>
              <a:ext uri="{FF2B5EF4-FFF2-40B4-BE49-F238E27FC236}">
                <a16:creationId xmlns:a16="http://schemas.microsoft.com/office/drawing/2014/main" id="{ED4E549E-CD82-428D-8EF7-C32CF4521DE5}"/>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4" name="Slide Number Placeholder 3">
            <a:extLst>
              <a:ext uri="{FF2B5EF4-FFF2-40B4-BE49-F238E27FC236}">
                <a16:creationId xmlns:a16="http://schemas.microsoft.com/office/drawing/2014/main" id="{1B380EB2-A09C-4BE8-96CC-6DB54EF2EA65}"/>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9FCCD2B8-6CAC-41E9-902D-276D3C4E7B6D}" type="slidenum">
              <a:rPr lang="en-US" altLang="en-US"/>
              <a:pPr>
                <a:defRPr/>
              </a:pPr>
              <a:t>‹#›</a:t>
            </a:fld>
            <a:endParaRPr lang="en-US" altLang="en-US"/>
          </a:p>
        </p:txBody>
      </p:sp>
    </p:spTree>
    <p:extLst>
      <p:ext uri="{BB962C8B-B14F-4D97-AF65-F5344CB8AC3E}">
        <p14:creationId xmlns:p14="http://schemas.microsoft.com/office/powerpoint/2010/main" val="8942778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306C2695-591B-43D7-959D-EF1541ADB4DC}"/>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424977DF-324E-4830-BC0D-8948AA4F0F03}" type="datetimeFigureOut">
              <a:rPr lang="en-US"/>
              <a:pPr>
                <a:defRPr/>
              </a:pPr>
              <a:t>3/20/2026</a:t>
            </a:fld>
            <a:endParaRPr lang="en-US"/>
          </a:p>
        </p:txBody>
      </p:sp>
      <p:sp>
        <p:nvSpPr>
          <p:cNvPr id="6" name="Footer Placeholder 5">
            <a:extLst>
              <a:ext uri="{FF2B5EF4-FFF2-40B4-BE49-F238E27FC236}">
                <a16:creationId xmlns:a16="http://schemas.microsoft.com/office/drawing/2014/main" id="{3DDFFDF8-1C00-4178-8D7D-9148101D70FA}"/>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1FD1A5CA-77EC-41C3-AA91-ABE5ADA56050}"/>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C5AD75A0-265F-487C-A341-18A9BB9AEAF7}" type="slidenum">
              <a:rPr lang="en-US" altLang="en-US"/>
              <a:pPr>
                <a:defRPr/>
              </a:pPr>
              <a:t>‹#›</a:t>
            </a:fld>
            <a:endParaRPr lang="en-US" altLang="en-US"/>
          </a:p>
        </p:txBody>
      </p:sp>
    </p:spTree>
    <p:extLst>
      <p:ext uri="{BB962C8B-B14F-4D97-AF65-F5344CB8AC3E}">
        <p14:creationId xmlns:p14="http://schemas.microsoft.com/office/powerpoint/2010/main" val="4208466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A18B66-B4D8-4A7A-BDEC-66301FAE78DF}"/>
              </a:ext>
            </a:extLst>
          </p:cNvPr>
          <p:cNvSpPr>
            <a:spLocks noGrp="1"/>
          </p:cNvSpPr>
          <p:nvPr>
            <p:ph type="dt" sz="half" idx="10"/>
          </p:nvPr>
        </p:nvSpPr>
        <p:spPr/>
        <p:txBody>
          <a:bodyPr/>
          <a:lstStyle>
            <a:lvl1pPr>
              <a:defRPr/>
            </a:lvl1pPr>
          </a:lstStyle>
          <a:p>
            <a:pPr>
              <a:defRPr/>
            </a:pPr>
            <a:fld id="{739C3C56-2AD5-4054-974A-0C3A185AE4C3}" type="datetimeFigureOut">
              <a:rPr lang="en-US"/>
              <a:pPr>
                <a:defRPr/>
              </a:pPr>
              <a:t>3/20/2026</a:t>
            </a:fld>
            <a:endParaRPr lang="en-US"/>
          </a:p>
        </p:txBody>
      </p:sp>
      <p:sp>
        <p:nvSpPr>
          <p:cNvPr id="5" name="Footer Placeholder 4">
            <a:extLst>
              <a:ext uri="{FF2B5EF4-FFF2-40B4-BE49-F238E27FC236}">
                <a16:creationId xmlns:a16="http://schemas.microsoft.com/office/drawing/2014/main" id="{171B54E0-90B3-441A-91A4-F58501D92AD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184FA5C-1357-411B-9053-0BA43118F74E}"/>
              </a:ext>
            </a:extLst>
          </p:cNvPr>
          <p:cNvSpPr>
            <a:spLocks noGrp="1"/>
          </p:cNvSpPr>
          <p:nvPr>
            <p:ph type="sldNum" sz="quarter" idx="12"/>
          </p:nvPr>
        </p:nvSpPr>
        <p:spPr/>
        <p:txBody>
          <a:bodyPr/>
          <a:lstStyle>
            <a:lvl1pPr>
              <a:defRPr/>
            </a:lvl1pPr>
          </a:lstStyle>
          <a:p>
            <a:pPr>
              <a:defRPr/>
            </a:pPr>
            <a:fld id="{2EE28796-A6AB-4B83-AEA4-1D41D788F64F}" type="slidenum">
              <a:rPr lang="en-US" altLang="en-US"/>
              <a:pPr>
                <a:defRPr/>
              </a:pPr>
              <a:t>‹#›</a:t>
            </a:fld>
            <a:endParaRPr lang="en-US" altLang="en-US"/>
          </a:p>
        </p:txBody>
      </p:sp>
    </p:spTree>
    <p:extLst>
      <p:ext uri="{BB962C8B-B14F-4D97-AF65-F5344CB8AC3E}">
        <p14:creationId xmlns:p14="http://schemas.microsoft.com/office/powerpoint/2010/main" val="204332966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3DC55D1-83BD-419E-9192-B67D9296DF66}"/>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8C3DB5F5-5B87-4321-A034-4B4B05F2B706}" type="datetimeFigureOut">
              <a:rPr lang="en-US"/>
              <a:pPr>
                <a:defRPr/>
              </a:pPr>
              <a:t>3/20/2026</a:t>
            </a:fld>
            <a:endParaRPr lang="en-US"/>
          </a:p>
        </p:txBody>
      </p:sp>
      <p:sp>
        <p:nvSpPr>
          <p:cNvPr id="6" name="Footer Placeholder 5">
            <a:extLst>
              <a:ext uri="{FF2B5EF4-FFF2-40B4-BE49-F238E27FC236}">
                <a16:creationId xmlns:a16="http://schemas.microsoft.com/office/drawing/2014/main" id="{29B359B1-01D1-491E-A811-85FDD22F0EC4}"/>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52BA9CC5-F593-4C37-8C4A-84B7ACB392C6}"/>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9C169808-7257-49B9-8971-3392D696A8E6}" type="slidenum">
              <a:rPr lang="en-US" altLang="en-US"/>
              <a:pPr>
                <a:defRPr/>
              </a:pPr>
              <a:t>‹#›</a:t>
            </a:fld>
            <a:endParaRPr lang="en-US" altLang="en-US"/>
          </a:p>
        </p:txBody>
      </p:sp>
    </p:spTree>
    <p:extLst>
      <p:ext uri="{BB962C8B-B14F-4D97-AF65-F5344CB8AC3E}">
        <p14:creationId xmlns:p14="http://schemas.microsoft.com/office/powerpoint/2010/main" val="13851087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AF7AD0-2459-4825-9E6A-3B458626C24E}"/>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D1C44558-58A7-4413-8A8E-A50516B3F7AC}" type="datetimeFigureOut">
              <a:rPr lang="en-US"/>
              <a:pPr>
                <a:defRPr/>
              </a:pPr>
              <a:t>3/20/2026</a:t>
            </a:fld>
            <a:endParaRPr lang="en-US"/>
          </a:p>
        </p:txBody>
      </p:sp>
      <p:sp>
        <p:nvSpPr>
          <p:cNvPr id="5" name="Footer Placeholder 4">
            <a:extLst>
              <a:ext uri="{FF2B5EF4-FFF2-40B4-BE49-F238E27FC236}">
                <a16:creationId xmlns:a16="http://schemas.microsoft.com/office/drawing/2014/main" id="{6B442C1D-66D3-4F27-80CE-359280D03D87}"/>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E2741D5E-B3C6-45BF-9A57-D0257A4BC072}"/>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B19850E1-4248-4B39-96B5-C5D958F6F883}" type="slidenum">
              <a:rPr lang="en-US" altLang="en-US"/>
              <a:pPr>
                <a:defRPr/>
              </a:pPr>
              <a:t>‹#›</a:t>
            </a:fld>
            <a:endParaRPr lang="en-US" altLang="en-US"/>
          </a:p>
        </p:txBody>
      </p:sp>
    </p:spTree>
    <p:extLst>
      <p:ext uri="{BB962C8B-B14F-4D97-AF65-F5344CB8AC3E}">
        <p14:creationId xmlns:p14="http://schemas.microsoft.com/office/powerpoint/2010/main" val="16624872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0CA50B-0C49-4864-978F-EAFC0D1A0167}"/>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36C8E576-05E5-4EAC-B906-CC9E0988CD85}" type="datetimeFigureOut">
              <a:rPr lang="en-US"/>
              <a:pPr>
                <a:defRPr/>
              </a:pPr>
              <a:t>3/20/2026</a:t>
            </a:fld>
            <a:endParaRPr lang="en-US"/>
          </a:p>
        </p:txBody>
      </p:sp>
      <p:sp>
        <p:nvSpPr>
          <p:cNvPr id="5" name="Footer Placeholder 4">
            <a:extLst>
              <a:ext uri="{FF2B5EF4-FFF2-40B4-BE49-F238E27FC236}">
                <a16:creationId xmlns:a16="http://schemas.microsoft.com/office/drawing/2014/main" id="{BDC56A5E-5A71-4F4C-B62C-82474DEAB2EE}"/>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33B97BB2-BEFF-406E-973D-E925F97AE730}"/>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2C19A0B6-75F5-432E-A55C-FD0D6D8F2AB0}" type="slidenum">
              <a:rPr lang="en-US" altLang="en-US"/>
              <a:pPr>
                <a:defRPr/>
              </a:pPr>
              <a:t>‹#›</a:t>
            </a:fld>
            <a:endParaRPr lang="en-US" altLang="en-US"/>
          </a:p>
        </p:txBody>
      </p:sp>
    </p:spTree>
    <p:extLst>
      <p:ext uri="{BB962C8B-B14F-4D97-AF65-F5344CB8AC3E}">
        <p14:creationId xmlns:p14="http://schemas.microsoft.com/office/powerpoint/2010/main" val="2134658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71F9A41B-3A16-447C-8DF3-F67489DA61A3}"/>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DB13EF95-CFD2-433A-B82C-280DCBD2A978}" type="datetimeFigureOut">
              <a:rPr lang="en-US"/>
              <a:pPr>
                <a:defRPr/>
              </a:pPr>
              <a:t>3/20/2026</a:t>
            </a:fld>
            <a:endParaRPr lang="en-US"/>
          </a:p>
        </p:txBody>
      </p:sp>
      <p:sp>
        <p:nvSpPr>
          <p:cNvPr id="5" name="Footer Placeholder 4">
            <a:extLst>
              <a:ext uri="{FF2B5EF4-FFF2-40B4-BE49-F238E27FC236}">
                <a16:creationId xmlns:a16="http://schemas.microsoft.com/office/drawing/2014/main" id="{30644C91-FB9F-49C7-B95E-9E8248855D0E}"/>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6AE97D66-3A9C-4632-B143-32D38AEBA504}"/>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6040267B-FA46-48EC-9766-7B3066CFE684}" type="slidenum">
              <a:rPr lang="en-US" altLang="en-US"/>
              <a:pPr>
                <a:defRPr/>
              </a:pPr>
              <a:t>‹#›</a:t>
            </a:fld>
            <a:endParaRPr lang="en-US" altLang="en-US"/>
          </a:p>
        </p:txBody>
      </p:sp>
    </p:spTree>
    <p:extLst>
      <p:ext uri="{BB962C8B-B14F-4D97-AF65-F5344CB8AC3E}">
        <p14:creationId xmlns:p14="http://schemas.microsoft.com/office/powerpoint/2010/main" val="21056448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F4220D-5185-4052-9096-5442AF521F17}"/>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E5BB2403-5E88-4C90-90D2-5E7B15DD498A}" type="datetimeFigureOut">
              <a:rPr lang="en-US"/>
              <a:pPr>
                <a:defRPr/>
              </a:pPr>
              <a:t>3/20/2026</a:t>
            </a:fld>
            <a:endParaRPr lang="en-US"/>
          </a:p>
        </p:txBody>
      </p:sp>
      <p:sp>
        <p:nvSpPr>
          <p:cNvPr id="5" name="Footer Placeholder 4">
            <a:extLst>
              <a:ext uri="{FF2B5EF4-FFF2-40B4-BE49-F238E27FC236}">
                <a16:creationId xmlns:a16="http://schemas.microsoft.com/office/drawing/2014/main" id="{5E444C39-A490-41E4-8C83-9D87150376FE}"/>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769BD1AD-876B-4BC0-BA6A-3A698776E4FB}"/>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67B9D772-FE85-45F4-832A-B6541A3CCDB1}" type="slidenum">
              <a:rPr lang="en-US" altLang="en-US"/>
              <a:pPr>
                <a:defRPr/>
              </a:pPr>
              <a:t>‹#›</a:t>
            </a:fld>
            <a:endParaRPr lang="en-US" altLang="en-US"/>
          </a:p>
        </p:txBody>
      </p:sp>
    </p:spTree>
    <p:extLst>
      <p:ext uri="{BB962C8B-B14F-4D97-AF65-F5344CB8AC3E}">
        <p14:creationId xmlns:p14="http://schemas.microsoft.com/office/powerpoint/2010/main" val="16186492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F427AD-EE80-478A-94DC-AF454EE2A091}"/>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7090B1AE-37CB-4E60-A698-C1B5E626D1F5}" type="datetimeFigureOut">
              <a:rPr lang="en-US"/>
              <a:pPr>
                <a:defRPr/>
              </a:pPr>
              <a:t>3/20/2026</a:t>
            </a:fld>
            <a:endParaRPr lang="en-US"/>
          </a:p>
        </p:txBody>
      </p:sp>
      <p:sp>
        <p:nvSpPr>
          <p:cNvPr id="5" name="Footer Placeholder 4">
            <a:extLst>
              <a:ext uri="{FF2B5EF4-FFF2-40B4-BE49-F238E27FC236}">
                <a16:creationId xmlns:a16="http://schemas.microsoft.com/office/drawing/2014/main" id="{2EBEA099-8118-40C4-A017-3821D038CC48}"/>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49F95FF8-3263-4E6F-82E1-9BA4E8C2B06D}"/>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A8F7F882-0C7C-49B8-B890-9F1CD0A056DD}" type="slidenum">
              <a:rPr lang="en-US" altLang="en-US"/>
              <a:pPr>
                <a:defRPr/>
              </a:pPr>
              <a:t>‹#›</a:t>
            </a:fld>
            <a:endParaRPr lang="en-US" altLang="en-US"/>
          </a:p>
        </p:txBody>
      </p:sp>
    </p:spTree>
    <p:extLst>
      <p:ext uri="{BB962C8B-B14F-4D97-AF65-F5344CB8AC3E}">
        <p14:creationId xmlns:p14="http://schemas.microsoft.com/office/powerpoint/2010/main" val="416323604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F385DA-858A-4373-973F-D2A9F680BA8E}"/>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8BA255D2-A455-463E-91F4-18FB88128EF3}" type="datetimeFigureOut">
              <a:rPr lang="en-US"/>
              <a:pPr>
                <a:defRPr/>
              </a:pPr>
              <a:t>3/20/2026</a:t>
            </a:fld>
            <a:endParaRPr lang="en-US"/>
          </a:p>
        </p:txBody>
      </p:sp>
      <p:sp>
        <p:nvSpPr>
          <p:cNvPr id="6" name="Footer Placeholder 5">
            <a:extLst>
              <a:ext uri="{FF2B5EF4-FFF2-40B4-BE49-F238E27FC236}">
                <a16:creationId xmlns:a16="http://schemas.microsoft.com/office/drawing/2014/main" id="{265E9908-2E7E-4606-ACDC-2611926D79E0}"/>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5BCD5C78-6839-45CC-89C6-01B750217701}"/>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C3785F3D-AB3A-4BA7-A856-8B18938E157C}" type="slidenum">
              <a:rPr lang="en-US" altLang="en-US"/>
              <a:pPr>
                <a:defRPr/>
              </a:pPr>
              <a:t>‹#›</a:t>
            </a:fld>
            <a:endParaRPr lang="en-US" altLang="en-US"/>
          </a:p>
        </p:txBody>
      </p:sp>
    </p:spTree>
    <p:extLst>
      <p:ext uri="{BB962C8B-B14F-4D97-AF65-F5344CB8AC3E}">
        <p14:creationId xmlns:p14="http://schemas.microsoft.com/office/powerpoint/2010/main" val="33845945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76F999F-9C7A-4DE9-B5A6-474AA41D050F}"/>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93634AF0-62F5-4338-A7DA-3C13615A0210}" type="datetimeFigureOut">
              <a:rPr lang="en-US"/>
              <a:pPr>
                <a:defRPr/>
              </a:pPr>
              <a:t>3/20/2026</a:t>
            </a:fld>
            <a:endParaRPr lang="en-US"/>
          </a:p>
        </p:txBody>
      </p:sp>
      <p:sp>
        <p:nvSpPr>
          <p:cNvPr id="8" name="Footer Placeholder 7">
            <a:extLst>
              <a:ext uri="{FF2B5EF4-FFF2-40B4-BE49-F238E27FC236}">
                <a16:creationId xmlns:a16="http://schemas.microsoft.com/office/drawing/2014/main" id="{DC9FE846-DC24-445F-B762-17931B2A144F}"/>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9" name="Slide Number Placeholder 8">
            <a:extLst>
              <a:ext uri="{FF2B5EF4-FFF2-40B4-BE49-F238E27FC236}">
                <a16:creationId xmlns:a16="http://schemas.microsoft.com/office/drawing/2014/main" id="{8FA53321-906D-44A7-BB14-CB20357DCC59}"/>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E917DF4A-8BF6-40B0-A94C-5580E580E5EB}" type="slidenum">
              <a:rPr lang="en-US" altLang="en-US"/>
              <a:pPr>
                <a:defRPr/>
              </a:pPr>
              <a:t>‹#›</a:t>
            </a:fld>
            <a:endParaRPr lang="en-US" altLang="en-US"/>
          </a:p>
        </p:txBody>
      </p:sp>
    </p:spTree>
    <p:extLst>
      <p:ext uri="{BB962C8B-B14F-4D97-AF65-F5344CB8AC3E}">
        <p14:creationId xmlns:p14="http://schemas.microsoft.com/office/powerpoint/2010/main" val="60374177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91E5C2B6-AC1B-4B87-8866-545D8005C480}"/>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3774F8EC-DD2B-43B6-8AE3-82AF73414FC3}" type="datetimeFigureOut">
              <a:rPr lang="en-US"/>
              <a:pPr>
                <a:defRPr/>
              </a:pPr>
              <a:t>3/20/2026</a:t>
            </a:fld>
            <a:endParaRPr lang="en-US"/>
          </a:p>
        </p:txBody>
      </p:sp>
      <p:sp>
        <p:nvSpPr>
          <p:cNvPr id="4" name="Footer Placeholder 3">
            <a:extLst>
              <a:ext uri="{FF2B5EF4-FFF2-40B4-BE49-F238E27FC236}">
                <a16:creationId xmlns:a16="http://schemas.microsoft.com/office/drawing/2014/main" id="{31E461D9-E25E-4C26-8C2C-D4FF5613ECD9}"/>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C5C9F3AF-7E46-4963-BE4F-379DB7522039}"/>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DDCF54F9-8A5F-42D3-87A5-2C54B517D2CB}" type="slidenum">
              <a:rPr lang="en-US" altLang="en-US"/>
              <a:pPr>
                <a:defRPr/>
              </a:pPr>
              <a:t>‹#›</a:t>
            </a:fld>
            <a:endParaRPr lang="en-US" altLang="en-US"/>
          </a:p>
        </p:txBody>
      </p:sp>
    </p:spTree>
    <p:extLst>
      <p:ext uri="{BB962C8B-B14F-4D97-AF65-F5344CB8AC3E}">
        <p14:creationId xmlns:p14="http://schemas.microsoft.com/office/powerpoint/2010/main" val="186488937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3F48A4-8BAF-460C-81ED-02CC19DFCA52}"/>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9E943ABE-063C-470B-BF70-B0C0408A5807}" type="datetimeFigureOut">
              <a:rPr lang="en-US"/>
              <a:pPr>
                <a:defRPr/>
              </a:pPr>
              <a:t>3/20/2026</a:t>
            </a:fld>
            <a:endParaRPr lang="en-US"/>
          </a:p>
        </p:txBody>
      </p:sp>
      <p:sp>
        <p:nvSpPr>
          <p:cNvPr id="3" name="Footer Placeholder 2">
            <a:extLst>
              <a:ext uri="{FF2B5EF4-FFF2-40B4-BE49-F238E27FC236}">
                <a16:creationId xmlns:a16="http://schemas.microsoft.com/office/drawing/2014/main" id="{D77149EA-42E1-4E84-8EB2-F9A52D14CBC6}"/>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4" name="Slide Number Placeholder 3">
            <a:extLst>
              <a:ext uri="{FF2B5EF4-FFF2-40B4-BE49-F238E27FC236}">
                <a16:creationId xmlns:a16="http://schemas.microsoft.com/office/drawing/2014/main" id="{58D027FA-2113-4264-9ECA-9BF3A8286EFE}"/>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79F8D986-7078-4900-9D57-4F245D905016}" type="slidenum">
              <a:rPr lang="en-US" altLang="en-US"/>
              <a:pPr>
                <a:defRPr/>
              </a:pPr>
              <a:t>‹#›</a:t>
            </a:fld>
            <a:endParaRPr lang="en-US" altLang="en-US"/>
          </a:p>
        </p:txBody>
      </p:sp>
    </p:spTree>
    <p:extLst>
      <p:ext uri="{BB962C8B-B14F-4D97-AF65-F5344CB8AC3E}">
        <p14:creationId xmlns:p14="http://schemas.microsoft.com/office/powerpoint/2010/main" val="1750714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BCE113-B0BE-48AA-BF22-F7E26C3F7485}"/>
              </a:ext>
            </a:extLst>
          </p:cNvPr>
          <p:cNvSpPr>
            <a:spLocks noGrp="1"/>
          </p:cNvSpPr>
          <p:nvPr>
            <p:ph type="dt" sz="half" idx="10"/>
          </p:nvPr>
        </p:nvSpPr>
        <p:spPr/>
        <p:txBody>
          <a:bodyPr/>
          <a:lstStyle>
            <a:lvl1pPr>
              <a:defRPr/>
            </a:lvl1pPr>
          </a:lstStyle>
          <a:p>
            <a:pPr>
              <a:defRPr/>
            </a:pPr>
            <a:fld id="{E57C9811-18EA-4A27-B134-5D50DFF85BEA}" type="datetimeFigureOut">
              <a:rPr lang="en-US"/>
              <a:pPr>
                <a:defRPr/>
              </a:pPr>
              <a:t>3/20/2026</a:t>
            </a:fld>
            <a:endParaRPr lang="en-US"/>
          </a:p>
        </p:txBody>
      </p:sp>
      <p:sp>
        <p:nvSpPr>
          <p:cNvPr id="5" name="Footer Placeholder 4">
            <a:extLst>
              <a:ext uri="{FF2B5EF4-FFF2-40B4-BE49-F238E27FC236}">
                <a16:creationId xmlns:a16="http://schemas.microsoft.com/office/drawing/2014/main" id="{3B93713A-E4BF-462D-8AC4-BBD8092A02C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122E593-402B-4A99-8F97-7640E0E17B1A}"/>
              </a:ext>
            </a:extLst>
          </p:cNvPr>
          <p:cNvSpPr>
            <a:spLocks noGrp="1"/>
          </p:cNvSpPr>
          <p:nvPr>
            <p:ph type="sldNum" sz="quarter" idx="12"/>
          </p:nvPr>
        </p:nvSpPr>
        <p:spPr/>
        <p:txBody>
          <a:bodyPr/>
          <a:lstStyle>
            <a:lvl1pPr>
              <a:defRPr/>
            </a:lvl1pPr>
          </a:lstStyle>
          <a:p>
            <a:pPr>
              <a:defRPr/>
            </a:pPr>
            <a:fld id="{C5F7DCE8-2A74-4C7D-962E-941CCCB4FF22}" type="slidenum">
              <a:rPr lang="en-US" altLang="en-US"/>
              <a:pPr>
                <a:defRPr/>
              </a:pPr>
              <a:t>‹#›</a:t>
            </a:fld>
            <a:endParaRPr lang="en-US" altLang="en-US"/>
          </a:p>
        </p:txBody>
      </p:sp>
    </p:spTree>
    <p:extLst>
      <p:ext uri="{BB962C8B-B14F-4D97-AF65-F5344CB8AC3E}">
        <p14:creationId xmlns:p14="http://schemas.microsoft.com/office/powerpoint/2010/main" val="146651462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5A793A8-3043-407D-8FE8-B11CE71E5F33}"/>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F24B58D7-29AA-4246-BF9A-70F028F8445D}" type="datetimeFigureOut">
              <a:rPr lang="en-US"/>
              <a:pPr>
                <a:defRPr/>
              </a:pPr>
              <a:t>3/20/2026</a:t>
            </a:fld>
            <a:endParaRPr lang="en-US"/>
          </a:p>
        </p:txBody>
      </p:sp>
      <p:sp>
        <p:nvSpPr>
          <p:cNvPr id="6" name="Footer Placeholder 5">
            <a:extLst>
              <a:ext uri="{FF2B5EF4-FFF2-40B4-BE49-F238E27FC236}">
                <a16:creationId xmlns:a16="http://schemas.microsoft.com/office/drawing/2014/main" id="{5B6AF137-86C8-4A7E-816F-272CF874CFF9}"/>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E17AA710-5F63-4D93-B42C-1713B990ED36}"/>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FEC727F6-DE94-4682-9727-50C6067B70A2}" type="slidenum">
              <a:rPr lang="en-US" altLang="en-US"/>
              <a:pPr>
                <a:defRPr/>
              </a:pPr>
              <a:t>‹#›</a:t>
            </a:fld>
            <a:endParaRPr lang="en-US" altLang="en-US"/>
          </a:p>
        </p:txBody>
      </p:sp>
    </p:spTree>
    <p:extLst>
      <p:ext uri="{BB962C8B-B14F-4D97-AF65-F5344CB8AC3E}">
        <p14:creationId xmlns:p14="http://schemas.microsoft.com/office/powerpoint/2010/main" val="223801187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054CEB35-E72C-4897-A914-0CE56DEE42D4}"/>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3EF3A129-8746-42EF-A802-20A5CC6671D6}" type="datetimeFigureOut">
              <a:rPr lang="en-US"/>
              <a:pPr>
                <a:defRPr/>
              </a:pPr>
              <a:t>3/20/2026</a:t>
            </a:fld>
            <a:endParaRPr lang="en-US"/>
          </a:p>
        </p:txBody>
      </p:sp>
      <p:sp>
        <p:nvSpPr>
          <p:cNvPr id="6" name="Footer Placeholder 5">
            <a:extLst>
              <a:ext uri="{FF2B5EF4-FFF2-40B4-BE49-F238E27FC236}">
                <a16:creationId xmlns:a16="http://schemas.microsoft.com/office/drawing/2014/main" id="{7126097A-28CD-4DC1-A7E1-C79ECC5860DB}"/>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DC4849FE-A7AD-4094-ADFB-A8AC5E40C43D}"/>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08C883CE-2D35-4C19-B12A-8509C3C7CFE2}" type="slidenum">
              <a:rPr lang="en-US" altLang="en-US"/>
              <a:pPr>
                <a:defRPr/>
              </a:pPr>
              <a:t>‹#›</a:t>
            </a:fld>
            <a:endParaRPr lang="en-US" altLang="en-US"/>
          </a:p>
        </p:txBody>
      </p:sp>
    </p:spTree>
    <p:extLst>
      <p:ext uri="{BB962C8B-B14F-4D97-AF65-F5344CB8AC3E}">
        <p14:creationId xmlns:p14="http://schemas.microsoft.com/office/powerpoint/2010/main" val="199511574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2FAF26-2A60-407E-A9D5-CDF67F916443}"/>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64D26ABA-D44F-4CE8-8DDC-419FC830A50A}" type="datetimeFigureOut">
              <a:rPr lang="en-US"/>
              <a:pPr>
                <a:defRPr/>
              </a:pPr>
              <a:t>3/20/2026</a:t>
            </a:fld>
            <a:endParaRPr lang="en-US"/>
          </a:p>
        </p:txBody>
      </p:sp>
      <p:sp>
        <p:nvSpPr>
          <p:cNvPr id="5" name="Footer Placeholder 4">
            <a:extLst>
              <a:ext uri="{FF2B5EF4-FFF2-40B4-BE49-F238E27FC236}">
                <a16:creationId xmlns:a16="http://schemas.microsoft.com/office/drawing/2014/main" id="{A42D4BC1-0B78-4082-A53D-B0F70BA74AEE}"/>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1C0D397F-9202-4CBC-A4B9-0D83DA045B5C}"/>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4444DA92-0F3B-4895-8624-B81D36192C7F}" type="slidenum">
              <a:rPr lang="en-US" altLang="en-US"/>
              <a:pPr>
                <a:defRPr/>
              </a:pPr>
              <a:t>‹#›</a:t>
            </a:fld>
            <a:endParaRPr lang="en-US" altLang="en-US"/>
          </a:p>
        </p:txBody>
      </p:sp>
    </p:spTree>
    <p:extLst>
      <p:ext uri="{BB962C8B-B14F-4D97-AF65-F5344CB8AC3E}">
        <p14:creationId xmlns:p14="http://schemas.microsoft.com/office/powerpoint/2010/main" val="310495711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A5BD2C-FF43-4F60-BF5C-6B57668E941B}"/>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B8AEDB65-D989-4517-A438-9EF7298F5B38}" type="datetimeFigureOut">
              <a:rPr lang="en-US"/>
              <a:pPr>
                <a:defRPr/>
              </a:pPr>
              <a:t>3/20/2026</a:t>
            </a:fld>
            <a:endParaRPr lang="en-US"/>
          </a:p>
        </p:txBody>
      </p:sp>
      <p:sp>
        <p:nvSpPr>
          <p:cNvPr id="5" name="Footer Placeholder 4">
            <a:extLst>
              <a:ext uri="{FF2B5EF4-FFF2-40B4-BE49-F238E27FC236}">
                <a16:creationId xmlns:a16="http://schemas.microsoft.com/office/drawing/2014/main" id="{29597FA3-0CDC-4B41-AFF0-CBAB41AA3BB1}"/>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21B587E2-AAB0-4E26-966F-A71844C89161}"/>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B4D57165-5CA6-477A-9711-41A5D8272A52}" type="slidenum">
              <a:rPr lang="en-US" altLang="en-US"/>
              <a:pPr>
                <a:defRPr/>
              </a:pPr>
              <a:t>‹#›</a:t>
            </a:fld>
            <a:endParaRPr lang="en-US" altLang="en-US"/>
          </a:p>
        </p:txBody>
      </p:sp>
    </p:spTree>
    <p:extLst>
      <p:ext uri="{BB962C8B-B14F-4D97-AF65-F5344CB8AC3E}">
        <p14:creationId xmlns:p14="http://schemas.microsoft.com/office/powerpoint/2010/main" val="146624879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9476D034-15E6-4880-9A25-5925C7B83072}"/>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854A60D0-3361-4E4E-9745-0B66C288000F}" type="datetimeFigureOut">
              <a:rPr lang="en-US"/>
              <a:pPr>
                <a:defRPr/>
              </a:pPr>
              <a:t>3/20/2026</a:t>
            </a:fld>
            <a:endParaRPr lang="en-US"/>
          </a:p>
        </p:txBody>
      </p:sp>
      <p:sp>
        <p:nvSpPr>
          <p:cNvPr id="5" name="Footer Placeholder 4">
            <a:extLst>
              <a:ext uri="{FF2B5EF4-FFF2-40B4-BE49-F238E27FC236}">
                <a16:creationId xmlns:a16="http://schemas.microsoft.com/office/drawing/2014/main" id="{C0A16DD2-BBC9-48A9-B320-39CC245918DE}"/>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C5AB5E08-87B7-427F-BFC0-318083AC2FA1}"/>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BF08956E-E845-4E7B-938A-3E1DC11B44ED}" type="slidenum">
              <a:rPr lang="en-US" altLang="en-US"/>
              <a:pPr>
                <a:defRPr/>
              </a:pPr>
              <a:t>‹#›</a:t>
            </a:fld>
            <a:endParaRPr lang="en-US" altLang="en-US"/>
          </a:p>
        </p:txBody>
      </p:sp>
    </p:spTree>
    <p:extLst>
      <p:ext uri="{BB962C8B-B14F-4D97-AF65-F5344CB8AC3E}">
        <p14:creationId xmlns:p14="http://schemas.microsoft.com/office/powerpoint/2010/main" val="6510752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09600" y="1600201"/>
            <a:ext cx="109728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3806E0-9A29-4C67-B82D-79C77573E070}"/>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D2ACD989-4D20-469B-B625-996298E383A8}" type="datetimeFigureOut">
              <a:rPr lang="en-US"/>
              <a:pPr>
                <a:defRPr/>
              </a:pPr>
              <a:t>3/20/2026</a:t>
            </a:fld>
            <a:endParaRPr lang="en-US"/>
          </a:p>
        </p:txBody>
      </p:sp>
      <p:sp>
        <p:nvSpPr>
          <p:cNvPr id="5" name="Footer Placeholder 4">
            <a:extLst>
              <a:ext uri="{FF2B5EF4-FFF2-40B4-BE49-F238E27FC236}">
                <a16:creationId xmlns:a16="http://schemas.microsoft.com/office/drawing/2014/main" id="{83CA5591-567D-4CB8-92A3-229E110AF4C2}"/>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ECFFE7D1-EAC7-4C9D-A093-7BDD15615B98}"/>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A764BF55-8230-4952-8882-F64D27292F20}" type="slidenum">
              <a:rPr lang="en-US" altLang="en-US"/>
              <a:pPr>
                <a:defRPr/>
              </a:pPr>
              <a:t>‹#›</a:t>
            </a:fld>
            <a:endParaRPr lang="en-US" altLang="en-US"/>
          </a:p>
        </p:txBody>
      </p:sp>
    </p:spTree>
    <p:extLst>
      <p:ext uri="{BB962C8B-B14F-4D97-AF65-F5344CB8AC3E}">
        <p14:creationId xmlns:p14="http://schemas.microsoft.com/office/powerpoint/2010/main" val="13471998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964739-FAEE-4125-BEF2-7CB684793B29}"/>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C5359887-8F0B-4861-A643-B45734FFCEF5}" type="datetimeFigureOut">
              <a:rPr lang="en-US"/>
              <a:pPr>
                <a:defRPr/>
              </a:pPr>
              <a:t>3/20/2026</a:t>
            </a:fld>
            <a:endParaRPr lang="en-US"/>
          </a:p>
        </p:txBody>
      </p:sp>
      <p:sp>
        <p:nvSpPr>
          <p:cNvPr id="5" name="Footer Placeholder 4">
            <a:extLst>
              <a:ext uri="{FF2B5EF4-FFF2-40B4-BE49-F238E27FC236}">
                <a16:creationId xmlns:a16="http://schemas.microsoft.com/office/drawing/2014/main" id="{8B24DD68-A6C6-4E0E-BC6F-BCE877CC5990}"/>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FC18515D-887D-4F5D-9C53-1C52E562AE32}"/>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A9FCBF62-9533-4821-9F7C-95BF7E247CBA}" type="slidenum">
              <a:rPr lang="en-US" altLang="en-US"/>
              <a:pPr>
                <a:defRPr/>
              </a:pPr>
              <a:t>‹#›</a:t>
            </a:fld>
            <a:endParaRPr lang="en-US" altLang="en-US"/>
          </a:p>
        </p:txBody>
      </p:sp>
    </p:spTree>
    <p:extLst>
      <p:ext uri="{BB962C8B-B14F-4D97-AF65-F5344CB8AC3E}">
        <p14:creationId xmlns:p14="http://schemas.microsoft.com/office/powerpoint/2010/main" val="189558146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ACF8E24-01C1-4B81-B1B6-671ACC645ADD}"/>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70F31AF1-9F81-4733-B5B1-0FFFCDD86C5E}" type="datetimeFigureOut">
              <a:rPr lang="en-US"/>
              <a:pPr>
                <a:defRPr/>
              </a:pPr>
              <a:t>3/20/2026</a:t>
            </a:fld>
            <a:endParaRPr lang="en-US"/>
          </a:p>
        </p:txBody>
      </p:sp>
      <p:sp>
        <p:nvSpPr>
          <p:cNvPr id="6" name="Footer Placeholder 5">
            <a:extLst>
              <a:ext uri="{FF2B5EF4-FFF2-40B4-BE49-F238E27FC236}">
                <a16:creationId xmlns:a16="http://schemas.microsoft.com/office/drawing/2014/main" id="{EB4E2ADA-99E9-4E38-9201-04AFD59AD0D6}"/>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2788B8F4-6947-4624-9A18-9D04907AA7D9}"/>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17803007-D1CD-42DE-A43B-6089E455F215}" type="slidenum">
              <a:rPr lang="en-US" altLang="en-US"/>
              <a:pPr>
                <a:defRPr/>
              </a:pPr>
              <a:t>‹#›</a:t>
            </a:fld>
            <a:endParaRPr lang="en-US" altLang="en-US"/>
          </a:p>
        </p:txBody>
      </p:sp>
    </p:spTree>
    <p:extLst>
      <p:ext uri="{BB962C8B-B14F-4D97-AF65-F5344CB8AC3E}">
        <p14:creationId xmlns:p14="http://schemas.microsoft.com/office/powerpoint/2010/main" val="5835028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21E1FA4-EB0F-4FC2-B85A-DFFDD47EE77E}"/>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7D711435-DCF5-4BC0-B507-E5EC87F2C09E}" type="datetimeFigureOut">
              <a:rPr lang="en-US"/>
              <a:pPr>
                <a:defRPr/>
              </a:pPr>
              <a:t>3/20/2026</a:t>
            </a:fld>
            <a:endParaRPr lang="en-US"/>
          </a:p>
        </p:txBody>
      </p:sp>
      <p:sp>
        <p:nvSpPr>
          <p:cNvPr id="8" name="Footer Placeholder 7">
            <a:extLst>
              <a:ext uri="{FF2B5EF4-FFF2-40B4-BE49-F238E27FC236}">
                <a16:creationId xmlns:a16="http://schemas.microsoft.com/office/drawing/2014/main" id="{D29A48C1-27F5-4331-9E31-0674A4ADD84E}"/>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9" name="Slide Number Placeholder 8">
            <a:extLst>
              <a:ext uri="{FF2B5EF4-FFF2-40B4-BE49-F238E27FC236}">
                <a16:creationId xmlns:a16="http://schemas.microsoft.com/office/drawing/2014/main" id="{070F2332-D4AC-419F-89E3-29C06927EA07}"/>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510DA2F9-130F-4973-B5FE-EB06A2AA52DF}" type="slidenum">
              <a:rPr lang="en-US" altLang="en-US"/>
              <a:pPr>
                <a:defRPr/>
              </a:pPr>
              <a:t>‹#›</a:t>
            </a:fld>
            <a:endParaRPr lang="en-US" altLang="en-US"/>
          </a:p>
        </p:txBody>
      </p:sp>
    </p:spTree>
    <p:extLst>
      <p:ext uri="{BB962C8B-B14F-4D97-AF65-F5344CB8AC3E}">
        <p14:creationId xmlns:p14="http://schemas.microsoft.com/office/powerpoint/2010/main" val="27880134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37FD87E4-7D4A-46C9-AEF4-39584C1DF68D}"/>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A80B31E7-94DD-4FA1-93F9-1756D4AE896A}" type="datetimeFigureOut">
              <a:rPr lang="en-US"/>
              <a:pPr>
                <a:defRPr/>
              </a:pPr>
              <a:t>3/20/2026</a:t>
            </a:fld>
            <a:endParaRPr lang="en-US"/>
          </a:p>
        </p:txBody>
      </p:sp>
      <p:sp>
        <p:nvSpPr>
          <p:cNvPr id="4" name="Footer Placeholder 3">
            <a:extLst>
              <a:ext uri="{FF2B5EF4-FFF2-40B4-BE49-F238E27FC236}">
                <a16:creationId xmlns:a16="http://schemas.microsoft.com/office/drawing/2014/main" id="{582B3C93-5D7B-4147-B658-37B0762E083A}"/>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0D354A56-51F6-4405-B968-5F697D031446}"/>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6608A6DB-FC80-4EEF-943E-89C158AA3FE8}" type="slidenum">
              <a:rPr lang="en-US" altLang="en-US"/>
              <a:pPr>
                <a:defRPr/>
              </a:pPr>
              <a:t>‹#›</a:t>
            </a:fld>
            <a:endParaRPr lang="en-US" altLang="en-US"/>
          </a:p>
        </p:txBody>
      </p:sp>
    </p:spTree>
    <p:extLst>
      <p:ext uri="{BB962C8B-B14F-4D97-AF65-F5344CB8AC3E}">
        <p14:creationId xmlns:p14="http://schemas.microsoft.com/office/powerpoint/2010/main" val="40272282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03089DB7-EECA-4D0D-A310-9A8C67A0DAA1}"/>
              </a:ext>
            </a:extLst>
          </p:cNvPr>
          <p:cNvSpPr>
            <a:spLocks noGrp="1"/>
          </p:cNvSpPr>
          <p:nvPr>
            <p:ph type="dt" sz="half" idx="10"/>
          </p:nvPr>
        </p:nvSpPr>
        <p:spPr/>
        <p:txBody>
          <a:bodyPr/>
          <a:lstStyle>
            <a:lvl1pPr>
              <a:defRPr/>
            </a:lvl1pPr>
          </a:lstStyle>
          <a:p>
            <a:pPr>
              <a:defRPr/>
            </a:pPr>
            <a:fld id="{BC0FD4E7-D96C-4B1E-9D5E-4D054BA4653F}" type="datetimeFigureOut">
              <a:rPr lang="en-US"/>
              <a:pPr>
                <a:defRPr/>
              </a:pPr>
              <a:t>3/20/2026</a:t>
            </a:fld>
            <a:endParaRPr lang="en-US"/>
          </a:p>
        </p:txBody>
      </p:sp>
      <p:sp>
        <p:nvSpPr>
          <p:cNvPr id="6" name="Footer Placeholder 4">
            <a:extLst>
              <a:ext uri="{FF2B5EF4-FFF2-40B4-BE49-F238E27FC236}">
                <a16:creationId xmlns:a16="http://schemas.microsoft.com/office/drawing/2014/main" id="{561B0A98-945E-4A9C-A677-569EE913BD1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7F48B9F-C866-42D5-86A3-121CB9FFAAEE}"/>
              </a:ext>
            </a:extLst>
          </p:cNvPr>
          <p:cNvSpPr>
            <a:spLocks noGrp="1"/>
          </p:cNvSpPr>
          <p:nvPr>
            <p:ph type="sldNum" sz="quarter" idx="12"/>
          </p:nvPr>
        </p:nvSpPr>
        <p:spPr/>
        <p:txBody>
          <a:bodyPr/>
          <a:lstStyle>
            <a:lvl1pPr>
              <a:defRPr/>
            </a:lvl1pPr>
          </a:lstStyle>
          <a:p>
            <a:pPr>
              <a:defRPr/>
            </a:pPr>
            <a:fld id="{3367781F-22C3-46F6-BA2D-EE32AC5B86EC}" type="slidenum">
              <a:rPr lang="en-US" altLang="en-US"/>
              <a:pPr>
                <a:defRPr/>
              </a:pPr>
              <a:t>‹#›</a:t>
            </a:fld>
            <a:endParaRPr lang="en-US" altLang="en-US"/>
          </a:p>
        </p:txBody>
      </p:sp>
    </p:spTree>
    <p:extLst>
      <p:ext uri="{BB962C8B-B14F-4D97-AF65-F5344CB8AC3E}">
        <p14:creationId xmlns:p14="http://schemas.microsoft.com/office/powerpoint/2010/main" val="24916265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E4EBA0-CA23-4191-A73E-BA4762A996FB}"/>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F6C24165-BB9F-4D79-8D4E-741C658DC6E0}" type="datetimeFigureOut">
              <a:rPr lang="en-US"/>
              <a:pPr>
                <a:defRPr/>
              </a:pPr>
              <a:t>3/20/2026</a:t>
            </a:fld>
            <a:endParaRPr lang="en-US"/>
          </a:p>
        </p:txBody>
      </p:sp>
      <p:sp>
        <p:nvSpPr>
          <p:cNvPr id="3" name="Footer Placeholder 2">
            <a:extLst>
              <a:ext uri="{FF2B5EF4-FFF2-40B4-BE49-F238E27FC236}">
                <a16:creationId xmlns:a16="http://schemas.microsoft.com/office/drawing/2014/main" id="{076254ED-2528-47D6-8196-7804644F4FEA}"/>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4" name="Slide Number Placeholder 3">
            <a:extLst>
              <a:ext uri="{FF2B5EF4-FFF2-40B4-BE49-F238E27FC236}">
                <a16:creationId xmlns:a16="http://schemas.microsoft.com/office/drawing/2014/main" id="{0228CC7D-A3AA-405C-B857-D88377A34754}"/>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FE61AD5C-D66C-4D59-907E-013566CEB856}" type="slidenum">
              <a:rPr lang="en-US" altLang="en-US"/>
              <a:pPr>
                <a:defRPr/>
              </a:pPr>
              <a:t>‹#›</a:t>
            </a:fld>
            <a:endParaRPr lang="en-US" altLang="en-US"/>
          </a:p>
        </p:txBody>
      </p:sp>
    </p:spTree>
    <p:extLst>
      <p:ext uri="{BB962C8B-B14F-4D97-AF65-F5344CB8AC3E}">
        <p14:creationId xmlns:p14="http://schemas.microsoft.com/office/powerpoint/2010/main" val="68360306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EC5B2313-9CAC-4369-A78A-8D46F542D7CA}"/>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7E000FA8-E5E8-4F1E-9599-0B320BD8B204}" type="datetimeFigureOut">
              <a:rPr lang="en-US"/>
              <a:pPr>
                <a:defRPr/>
              </a:pPr>
              <a:t>3/20/2026</a:t>
            </a:fld>
            <a:endParaRPr lang="en-US"/>
          </a:p>
        </p:txBody>
      </p:sp>
      <p:sp>
        <p:nvSpPr>
          <p:cNvPr id="6" name="Footer Placeholder 5">
            <a:extLst>
              <a:ext uri="{FF2B5EF4-FFF2-40B4-BE49-F238E27FC236}">
                <a16:creationId xmlns:a16="http://schemas.microsoft.com/office/drawing/2014/main" id="{7B88F2D0-CCD7-4A21-BFD7-9836C28C6942}"/>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86606B90-BDA7-4621-94CA-F19960A6D6D6}"/>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1FBC4A58-A5D8-41E8-BA21-B96A835BECAD}" type="slidenum">
              <a:rPr lang="en-US" altLang="en-US"/>
              <a:pPr>
                <a:defRPr/>
              </a:pPr>
              <a:t>‹#›</a:t>
            </a:fld>
            <a:endParaRPr lang="en-US" altLang="en-US"/>
          </a:p>
        </p:txBody>
      </p:sp>
    </p:spTree>
    <p:extLst>
      <p:ext uri="{BB962C8B-B14F-4D97-AF65-F5344CB8AC3E}">
        <p14:creationId xmlns:p14="http://schemas.microsoft.com/office/powerpoint/2010/main" val="231074211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0720D83C-AC56-4F1A-B54C-B6C51940BE50}"/>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C105BBB6-B0BB-4129-BE4B-35A1FA9C65BA}" type="datetimeFigureOut">
              <a:rPr lang="en-US"/>
              <a:pPr>
                <a:defRPr/>
              </a:pPr>
              <a:t>3/20/2026</a:t>
            </a:fld>
            <a:endParaRPr lang="en-US"/>
          </a:p>
        </p:txBody>
      </p:sp>
      <p:sp>
        <p:nvSpPr>
          <p:cNvPr id="6" name="Footer Placeholder 5">
            <a:extLst>
              <a:ext uri="{FF2B5EF4-FFF2-40B4-BE49-F238E27FC236}">
                <a16:creationId xmlns:a16="http://schemas.microsoft.com/office/drawing/2014/main" id="{47D63651-7C6A-44AA-A533-4DB9D536FC76}"/>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7F21B219-2D57-4FBF-993E-89A21EB27660}"/>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C142869D-E228-4404-8313-33418DD2E21B}" type="slidenum">
              <a:rPr lang="en-US" altLang="en-US"/>
              <a:pPr>
                <a:defRPr/>
              </a:pPr>
              <a:t>‹#›</a:t>
            </a:fld>
            <a:endParaRPr lang="en-US" altLang="en-US"/>
          </a:p>
        </p:txBody>
      </p:sp>
    </p:spTree>
    <p:extLst>
      <p:ext uri="{BB962C8B-B14F-4D97-AF65-F5344CB8AC3E}">
        <p14:creationId xmlns:p14="http://schemas.microsoft.com/office/powerpoint/2010/main" val="45537134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09600" y="1600201"/>
            <a:ext cx="109728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CDC14D-07F3-46B8-9A5C-026E497EFFE3}"/>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1E53F5DF-826C-469A-8E40-6AB8A6626773}" type="datetimeFigureOut">
              <a:rPr lang="en-US"/>
              <a:pPr>
                <a:defRPr/>
              </a:pPr>
              <a:t>3/20/2026</a:t>
            </a:fld>
            <a:endParaRPr lang="en-US"/>
          </a:p>
        </p:txBody>
      </p:sp>
      <p:sp>
        <p:nvSpPr>
          <p:cNvPr id="5" name="Footer Placeholder 4">
            <a:extLst>
              <a:ext uri="{FF2B5EF4-FFF2-40B4-BE49-F238E27FC236}">
                <a16:creationId xmlns:a16="http://schemas.microsoft.com/office/drawing/2014/main" id="{23EAFE3B-5B1B-46D1-A284-4AAD34C20947}"/>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1B3CD07C-88AE-49F9-9342-3D3DD2EB5E19}"/>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B4A31DFA-3E92-4F7F-9063-51D609B83BE3}" type="slidenum">
              <a:rPr lang="en-US" altLang="en-US"/>
              <a:pPr>
                <a:defRPr/>
              </a:pPr>
              <a:t>‹#›</a:t>
            </a:fld>
            <a:endParaRPr lang="en-US" altLang="en-US"/>
          </a:p>
        </p:txBody>
      </p:sp>
    </p:spTree>
    <p:extLst>
      <p:ext uri="{BB962C8B-B14F-4D97-AF65-F5344CB8AC3E}">
        <p14:creationId xmlns:p14="http://schemas.microsoft.com/office/powerpoint/2010/main" val="107824988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CA8BB6-FC7A-4E8C-9B6C-9F8163E7BB1F}"/>
              </a:ext>
            </a:extLst>
          </p:cNvPr>
          <p:cNvSpPr>
            <a:spLocks noGrp="1"/>
          </p:cNvSpPr>
          <p:nvPr>
            <p:ph type="dt" sz="half" idx="10"/>
          </p:nvPr>
        </p:nvSpPr>
        <p:spPr>
          <a:xfrm>
            <a:off x="609600" y="6356350"/>
            <a:ext cx="2844800" cy="365125"/>
          </a:xfrm>
          <a:prstGeom prst="rect">
            <a:avLst/>
          </a:prstGeom>
        </p:spPr>
        <p:txBody>
          <a:bodyPr/>
          <a:lstStyle>
            <a:lvl1pPr eaLnBrk="1" hangingPunct="1">
              <a:defRPr>
                <a:latin typeface="Arial" charset="0"/>
              </a:defRPr>
            </a:lvl1pPr>
          </a:lstStyle>
          <a:p>
            <a:pPr>
              <a:defRPr/>
            </a:pPr>
            <a:fld id="{6956E677-B420-4523-B421-9F36C9B220C8}" type="datetimeFigureOut">
              <a:rPr lang="en-US"/>
              <a:pPr>
                <a:defRPr/>
              </a:pPr>
              <a:t>3/20/2026</a:t>
            </a:fld>
            <a:endParaRPr lang="en-US"/>
          </a:p>
        </p:txBody>
      </p:sp>
      <p:sp>
        <p:nvSpPr>
          <p:cNvPr id="5" name="Footer Placeholder 4">
            <a:extLst>
              <a:ext uri="{FF2B5EF4-FFF2-40B4-BE49-F238E27FC236}">
                <a16:creationId xmlns:a16="http://schemas.microsoft.com/office/drawing/2014/main" id="{AB269ECF-78DA-49D0-8FFC-E14F46C98315}"/>
              </a:ext>
            </a:extLst>
          </p:cNvPr>
          <p:cNvSpPr>
            <a:spLocks noGrp="1"/>
          </p:cNvSpPr>
          <p:nvPr>
            <p:ph type="ftr" sz="quarter" idx="11"/>
          </p:nvPr>
        </p:nvSpPr>
        <p:spPr>
          <a:xfrm>
            <a:off x="4165600" y="6356350"/>
            <a:ext cx="3860800" cy="365125"/>
          </a:xfrm>
          <a:prstGeom prst="rect">
            <a:avLst/>
          </a:prstGeom>
        </p:spPr>
        <p:txBody>
          <a:bodyPr/>
          <a:lstStyle>
            <a:lvl1pPr eaLnBrk="1" hangingPunct="1">
              <a:defRPr>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25933031-288C-46EE-BE5D-956EE538D205}"/>
              </a:ext>
            </a:extLst>
          </p:cNvPr>
          <p:cNvSpPr>
            <a:spLocks noGrp="1"/>
          </p:cNvSpPr>
          <p:nvPr>
            <p:ph type="sldNum" sz="quarter" idx="12"/>
          </p:nvPr>
        </p:nvSpPr>
        <p:spPr>
          <a:xfrm>
            <a:off x="8737600" y="6356350"/>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7CE4075A-1F66-4096-ABAC-9D3E1B088F9D}" type="slidenum">
              <a:rPr lang="en-US" altLang="en-US"/>
              <a:pPr>
                <a:defRPr/>
              </a:pPr>
              <a:t>‹#›</a:t>
            </a:fld>
            <a:endParaRPr lang="en-US" altLang="en-US"/>
          </a:p>
        </p:txBody>
      </p:sp>
    </p:spTree>
    <p:extLst>
      <p:ext uri="{BB962C8B-B14F-4D97-AF65-F5344CB8AC3E}">
        <p14:creationId xmlns:p14="http://schemas.microsoft.com/office/powerpoint/2010/main" val="1448715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949CFEA8-9A1F-41BC-A843-01484CA6433B}"/>
              </a:ext>
            </a:extLst>
          </p:cNvPr>
          <p:cNvSpPr>
            <a:spLocks noGrp="1"/>
          </p:cNvSpPr>
          <p:nvPr>
            <p:ph type="dt" sz="half" idx="10"/>
          </p:nvPr>
        </p:nvSpPr>
        <p:spPr/>
        <p:txBody>
          <a:bodyPr/>
          <a:lstStyle>
            <a:lvl1pPr>
              <a:defRPr/>
            </a:lvl1pPr>
          </a:lstStyle>
          <a:p>
            <a:pPr>
              <a:defRPr/>
            </a:pPr>
            <a:fld id="{58A8E783-41DB-40EC-BCC9-25159FA693B6}" type="datetimeFigureOut">
              <a:rPr lang="en-US"/>
              <a:pPr>
                <a:defRPr/>
              </a:pPr>
              <a:t>3/20/2026</a:t>
            </a:fld>
            <a:endParaRPr lang="en-US"/>
          </a:p>
        </p:txBody>
      </p:sp>
      <p:sp>
        <p:nvSpPr>
          <p:cNvPr id="8" name="Footer Placeholder 4">
            <a:extLst>
              <a:ext uri="{FF2B5EF4-FFF2-40B4-BE49-F238E27FC236}">
                <a16:creationId xmlns:a16="http://schemas.microsoft.com/office/drawing/2014/main" id="{B808B0F2-8811-4507-834E-2D8CAE239B2C}"/>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AE719B55-8030-4B20-94D8-2B810BFD4CA1}"/>
              </a:ext>
            </a:extLst>
          </p:cNvPr>
          <p:cNvSpPr>
            <a:spLocks noGrp="1"/>
          </p:cNvSpPr>
          <p:nvPr>
            <p:ph type="sldNum" sz="quarter" idx="12"/>
          </p:nvPr>
        </p:nvSpPr>
        <p:spPr/>
        <p:txBody>
          <a:bodyPr/>
          <a:lstStyle>
            <a:lvl1pPr>
              <a:defRPr/>
            </a:lvl1pPr>
          </a:lstStyle>
          <a:p>
            <a:pPr>
              <a:defRPr/>
            </a:pPr>
            <a:fld id="{397F3376-3065-4E16-9F3F-47AEDFA1C394}" type="slidenum">
              <a:rPr lang="en-US" altLang="en-US"/>
              <a:pPr>
                <a:defRPr/>
              </a:pPr>
              <a:t>‹#›</a:t>
            </a:fld>
            <a:endParaRPr lang="en-US" altLang="en-US"/>
          </a:p>
        </p:txBody>
      </p:sp>
    </p:spTree>
    <p:extLst>
      <p:ext uri="{BB962C8B-B14F-4D97-AF65-F5344CB8AC3E}">
        <p14:creationId xmlns:p14="http://schemas.microsoft.com/office/powerpoint/2010/main" val="2107566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3">
            <a:extLst>
              <a:ext uri="{FF2B5EF4-FFF2-40B4-BE49-F238E27FC236}">
                <a16:creationId xmlns:a16="http://schemas.microsoft.com/office/drawing/2014/main" id="{11248346-E004-4649-AD1B-759C770A7C82}"/>
              </a:ext>
            </a:extLst>
          </p:cNvPr>
          <p:cNvSpPr>
            <a:spLocks noGrp="1"/>
          </p:cNvSpPr>
          <p:nvPr>
            <p:ph type="dt" sz="half" idx="10"/>
          </p:nvPr>
        </p:nvSpPr>
        <p:spPr/>
        <p:txBody>
          <a:bodyPr/>
          <a:lstStyle>
            <a:lvl1pPr>
              <a:defRPr/>
            </a:lvl1pPr>
          </a:lstStyle>
          <a:p>
            <a:pPr>
              <a:defRPr/>
            </a:pPr>
            <a:fld id="{A3DE8377-941B-4B64-B930-C71167F78765}" type="datetimeFigureOut">
              <a:rPr lang="en-US"/>
              <a:pPr>
                <a:defRPr/>
              </a:pPr>
              <a:t>3/20/2026</a:t>
            </a:fld>
            <a:endParaRPr lang="en-US"/>
          </a:p>
        </p:txBody>
      </p:sp>
      <p:sp>
        <p:nvSpPr>
          <p:cNvPr id="4" name="Footer Placeholder 4">
            <a:extLst>
              <a:ext uri="{FF2B5EF4-FFF2-40B4-BE49-F238E27FC236}">
                <a16:creationId xmlns:a16="http://schemas.microsoft.com/office/drawing/2014/main" id="{29227C3E-39B5-44D3-B475-CDFF373BA33B}"/>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02C5F58-75F8-4A21-9F32-D025B28EF874}"/>
              </a:ext>
            </a:extLst>
          </p:cNvPr>
          <p:cNvSpPr>
            <a:spLocks noGrp="1"/>
          </p:cNvSpPr>
          <p:nvPr>
            <p:ph type="sldNum" sz="quarter" idx="12"/>
          </p:nvPr>
        </p:nvSpPr>
        <p:spPr/>
        <p:txBody>
          <a:bodyPr/>
          <a:lstStyle>
            <a:lvl1pPr>
              <a:defRPr/>
            </a:lvl1pPr>
          </a:lstStyle>
          <a:p>
            <a:pPr>
              <a:defRPr/>
            </a:pPr>
            <a:fld id="{54868F67-247D-4F4A-A850-824E72DACD65}" type="slidenum">
              <a:rPr lang="en-US" altLang="en-US"/>
              <a:pPr>
                <a:defRPr/>
              </a:pPr>
              <a:t>‹#›</a:t>
            </a:fld>
            <a:endParaRPr lang="en-US" altLang="en-US"/>
          </a:p>
        </p:txBody>
      </p:sp>
    </p:spTree>
    <p:extLst>
      <p:ext uri="{BB962C8B-B14F-4D97-AF65-F5344CB8AC3E}">
        <p14:creationId xmlns:p14="http://schemas.microsoft.com/office/powerpoint/2010/main" val="275157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E8403113-AB7F-48A3-A3C1-C823D364CED4}"/>
              </a:ext>
            </a:extLst>
          </p:cNvPr>
          <p:cNvSpPr>
            <a:spLocks noGrp="1"/>
          </p:cNvSpPr>
          <p:nvPr>
            <p:ph type="dt" sz="half" idx="10"/>
          </p:nvPr>
        </p:nvSpPr>
        <p:spPr/>
        <p:txBody>
          <a:bodyPr/>
          <a:lstStyle>
            <a:lvl1pPr>
              <a:defRPr/>
            </a:lvl1pPr>
          </a:lstStyle>
          <a:p>
            <a:pPr>
              <a:defRPr/>
            </a:pPr>
            <a:fld id="{C1D1A43C-AF65-40CB-B164-23E4F706CF78}" type="datetimeFigureOut">
              <a:rPr lang="en-US"/>
              <a:pPr>
                <a:defRPr/>
              </a:pPr>
              <a:t>3/20/2026</a:t>
            </a:fld>
            <a:endParaRPr lang="en-US"/>
          </a:p>
        </p:txBody>
      </p:sp>
      <p:sp>
        <p:nvSpPr>
          <p:cNvPr id="3" name="Footer Placeholder 4">
            <a:extLst>
              <a:ext uri="{FF2B5EF4-FFF2-40B4-BE49-F238E27FC236}">
                <a16:creationId xmlns:a16="http://schemas.microsoft.com/office/drawing/2014/main" id="{9D77E83E-1D3B-4119-B9D5-42A68AAA4D8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387C6203-3AC2-4D9D-BF6D-5EA6336AFFAD}"/>
              </a:ext>
            </a:extLst>
          </p:cNvPr>
          <p:cNvSpPr>
            <a:spLocks noGrp="1"/>
          </p:cNvSpPr>
          <p:nvPr>
            <p:ph type="sldNum" sz="quarter" idx="12"/>
          </p:nvPr>
        </p:nvSpPr>
        <p:spPr/>
        <p:txBody>
          <a:bodyPr/>
          <a:lstStyle>
            <a:lvl1pPr>
              <a:defRPr/>
            </a:lvl1pPr>
          </a:lstStyle>
          <a:p>
            <a:pPr>
              <a:defRPr/>
            </a:pPr>
            <a:fld id="{C97423A6-0E43-4647-99EE-2F6245EFFF46}" type="slidenum">
              <a:rPr lang="en-US" altLang="en-US"/>
              <a:pPr>
                <a:defRPr/>
              </a:pPr>
              <a:t>‹#›</a:t>
            </a:fld>
            <a:endParaRPr lang="en-US" altLang="en-US"/>
          </a:p>
        </p:txBody>
      </p:sp>
    </p:spTree>
    <p:extLst>
      <p:ext uri="{BB962C8B-B14F-4D97-AF65-F5344CB8AC3E}">
        <p14:creationId xmlns:p14="http://schemas.microsoft.com/office/powerpoint/2010/main" val="574366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46DBEB9C-9AFC-4092-B680-AEB3D2DBED3D}"/>
              </a:ext>
            </a:extLst>
          </p:cNvPr>
          <p:cNvSpPr>
            <a:spLocks noGrp="1"/>
          </p:cNvSpPr>
          <p:nvPr>
            <p:ph type="dt" sz="half" idx="10"/>
          </p:nvPr>
        </p:nvSpPr>
        <p:spPr/>
        <p:txBody>
          <a:bodyPr/>
          <a:lstStyle>
            <a:lvl1pPr>
              <a:defRPr/>
            </a:lvl1pPr>
          </a:lstStyle>
          <a:p>
            <a:pPr>
              <a:defRPr/>
            </a:pPr>
            <a:fld id="{55E3CF28-DB06-4C46-8380-76F9A969A43C}" type="datetimeFigureOut">
              <a:rPr lang="en-US"/>
              <a:pPr>
                <a:defRPr/>
              </a:pPr>
              <a:t>3/20/2026</a:t>
            </a:fld>
            <a:endParaRPr lang="en-US"/>
          </a:p>
        </p:txBody>
      </p:sp>
      <p:sp>
        <p:nvSpPr>
          <p:cNvPr id="6" name="Footer Placeholder 4">
            <a:extLst>
              <a:ext uri="{FF2B5EF4-FFF2-40B4-BE49-F238E27FC236}">
                <a16:creationId xmlns:a16="http://schemas.microsoft.com/office/drawing/2014/main" id="{3CA06FD1-A3C2-4CB0-A9E5-55E4721D141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CAB105C-904A-4874-AB1F-D453B83E8C0D}"/>
              </a:ext>
            </a:extLst>
          </p:cNvPr>
          <p:cNvSpPr>
            <a:spLocks noGrp="1"/>
          </p:cNvSpPr>
          <p:nvPr>
            <p:ph type="sldNum" sz="quarter" idx="12"/>
          </p:nvPr>
        </p:nvSpPr>
        <p:spPr/>
        <p:txBody>
          <a:bodyPr/>
          <a:lstStyle>
            <a:lvl1pPr>
              <a:defRPr/>
            </a:lvl1pPr>
          </a:lstStyle>
          <a:p>
            <a:pPr>
              <a:defRPr/>
            </a:pPr>
            <a:fld id="{F3FCA3C4-9BA1-4F11-A0BC-0835995C2D78}" type="slidenum">
              <a:rPr lang="en-US" altLang="en-US"/>
              <a:pPr>
                <a:defRPr/>
              </a:pPr>
              <a:t>‹#›</a:t>
            </a:fld>
            <a:endParaRPr lang="en-US" altLang="en-US"/>
          </a:p>
        </p:txBody>
      </p:sp>
    </p:spTree>
    <p:extLst>
      <p:ext uri="{BB962C8B-B14F-4D97-AF65-F5344CB8AC3E}">
        <p14:creationId xmlns:p14="http://schemas.microsoft.com/office/powerpoint/2010/main" val="1580754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9A77D957-4574-4C6D-ADD2-76ABB2FAA31E}"/>
              </a:ext>
            </a:extLst>
          </p:cNvPr>
          <p:cNvSpPr>
            <a:spLocks noGrp="1"/>
          </p:cNvSpPr>
          <p:nvPr>
            <p:ph type="dt" sz="half" idx="10"/>
          </p:nvPr>
        </p:nvSpPr>
        <p:spPr/>
        <p:txBody>
          <a:bodyPr/>
          <a:lstStyle>
            <a:lvl1pPr>
              <a:defRPr/>
            </a:lvl1pPr>
          </a:lstStyle>
          <a:p>
            <a:pPr>
              <a:defRPr/>
            </a:pPr>
            <a:fld id="{2C1C831E-CF21-496E-8FA8-1F5BBCBA8AC2}" type="datetimeFigureOut">
              <a:rPr lang="en-US"/>
              <a:pPr>
                <a:defRPr/>
              </a:pPr>
              <a:t>3/20/2026</a:t>
            </a:fld>
            <a:endParaRPr lang="en-US"/>
          </a:p>
        </p:txBody>
      </p:sp>
      <p:sp>
        <p:nvSpPr>
          <p:cNvPr id="6" name="Footer Placeholder 4">
            <a:extLst>
              <a:ext uri="{FF2B5EF4-FFF2-40B4-BE49-F238E27FC236}">
                <a16:creationId xmlns:a16="http://schemas.microsoft.com/office/drawing/2014/main" id="{6520F6F8-FF4A-4A98-83C2-60F72D319CF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0F2D5B8-5058-449E-BB79-2B1C2CB92636}"/>
              </a:ext>
            </a:extLst>
          </p:cNvPr>
          <p:cNvSpPr>
            <a:spLocks noGrp="1"/>
          </p:cNvSpPr>
          <p:nvPr>
            <p:ph type="sldNum" sz="quarter" idx="12"/>
          </p:nvPr>
        </p:nvSpPr>
        <p:spPr/>
        <p:txBody>
          <a:bodyPr/>
          <a:lstStyle>
            <a:lvl1pPr>
              <a:defRPr/>
            </a:lvl1pPr>
          </a:lstStyle>
          <a:p>
            <a:pPr>
              <a:defRPr/>
            </a:pPr>
            <a:fld id="{9C997D24-8D89-47D1-8B1E-E6DF98D48C00}" type="slidenum">
              <a:rPr lang="en-US" altLang="en-US"/>
              <a:pPr>
                <a:defRPr/>
              </a:pPr>
              <a:t>‹#›</a:t>
            </a:fld>
            <a:endParaRPr lang="en-US" altLang="en-US"/>
          </a:p>
        </p:txBody>
      </p:sp>
    </p:spTree>
    <p:extLst>
      <p:ext uri="{BB962C8B-B14F-4D97-AF65-F5344CB8AC3E}">
        <p14:creationId xmlns:p14="http://schemas.microsoft.com/office/powerpoint/2010/main" val="99032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E8C39D8-85EE-48F0-9681-5402DBF508E2}"/>
              </a:ext>
            </a:extLst>
          </p:cNvPr>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AC2EE126-C179-4FA0-921C-1C5D0D041DCF}" type="datetimeFigureOut">
              <a:rPr lang="en-US"/>
              <a:pPr>
                <a:defRPr/>
              </a:pPr>
              <a:t>3/20/2026</a:t>
            </a:fld>
            <a:endParaRPr lang="en-US"/>
          </a:p>
        </p:txBody>
      </p:sp>
      <p:sp>
        <p:nvSpPr>
          <p:cNvPr id="5" name="Footer Placeholder 4">
            <a:extLst>
              <a:ext uri="{FF2B5EF4-FFF2-40B4-BE49-F238E27FC236}">
                <a16:creationId xmlns:a16="http://schemas.microsoft.com/office/drawing/2014/main" id="{79F13EDB-87E6-455C-9CED-3B11892E759B}"/>
              </a:ext>
            </a:extLst>
          </p:cNvPr>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68D72346-7E29-4075-B3A3-65BC474F6AB5}"/>
              </a:ext>
            </a:extLst>
          </p:cNvPr>
          <p:cNvSpPr>
            <a:spLocks noGrp="1"/>
          </p:cNvSpPr>
          <p:nvPr>
            <p:ph type="sldNum" sz="quarter" idx="4"/>
          </p:nvPr>
        </p:nvSpPr>
        <p:spPr>
          <a:xfrm>
            <a:off x="8737600" y="6356350"/>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2F94B74F-D71C-4BC3-8E68-3C16FAA7DC2E}" type="slidenum">
              <a:rPr lang="en-US" altLang="en-US"/>
              <a:pPr>
                <a:defRPr/>
              </a:pPr>
              <a:t>‹#›</a:t>
            </a:fld>
            <a:endParaRPr lang="en-US" altLang="en-US"/>
          </a:p>
        </p:txBody>
      </p:sp>
      <p:pic>
        <p:nvPicPr>
          <p:cNvPr id="1029" name="Picture 6">
            <a:extLst>
              <a:ext uri="{FF2B5EF4-FFF2-40B4-BE49-F238E27FC236}">
                <a16:creationId xmlns:a16="http://schemas.microsoft.com/office/drawing/2014/main" id="{F530E1FA-8E14-4C71-9102-8DAB9D9A5EEF}"/>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4763"/>
            <a:ext cx="12192000" cy="685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92" r:id="rId1"/>
    <p:sldLayoutId id="2147484093" r:id="rId2"/>
    <p:sldLayoutId id="2147484094" r:id="rId3"/>
    <p:sldLayoutId id="2147484095" r:id="rId4"/>
    <p:sldLayoutId id="2147484096" r:id="rId5"/>
    <p:sldLayoutId id="2147484097" r:id="rId6"/>
    <p:sldLayoutId id="2147484098" r:id="rId7"/>
    <p:sldLayoutId id="2147484099" r:id="rId8"/>
    <p:sldLayoutId id="2147484100" r:id="rId9"/>
    <p:sldLayoutId id="2147484101" r:id="rId10"/>
    <p:sldLayoutId id="2147484102"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EC3EDDAB-B0CE-4BC3-90A6-449E0E31B12B}"/>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3175"/>
            <a:ext cx="12192000" cy="685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03" r:id="rId1"/>
    <p:sldLayoutId id="2147484104" r:id="rId2"/>
    <p:sldLayoutId id="2147484105" r:id="rId3"/>
    <p:sldLayoutId id="2147484106" r:id="rId4"/>
    <p:sldLayoutId id="2147484107" r:id="rId5"/>
    <p:sldLayoutId id="2147484108" r:id="rId6"/>
    <p:sldLayoutId id="2147484109" r:id="rId7"/>
    <p:sldLayoutId id="2147484110" r:id="rId8"/>
    <p:sldLayoutId id="2147484111" r:id="rId9"/>
    <p:sldLayoutId id="2147484112" r:id="rId10"/>
    <p:sldLayoutId id="214748411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19D63084-F092-489A-8D8A-7D3961EF6C19}"/>
              </a:ext>
            </a:extLst>
          </p:cNvPr>
          <p:cNvCxnSpPr/>
          <p:nvPr userDrawn="1"/>
        </p:nvCxnSpPr>
        <p:spPr>
          <a:xfrm>
            <a:off x="457200" y="457200"/>
            <a:ext cx="11277600" cy="0"/>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3075" name="Picture 13">
            <a:extLst>
              <a:ext uri="{FF2B5EF4-FFF2-40B4-BE49-F238E27FC236}">
                <a16:creationId xmlns:a16="http://schemas.microsoft.com/office/drawing/2014/main" id="{4B997D0D-0E5F-45AE-9C05-EF0315EA10AB}"/>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5638800"/>
            <a:ext cx="121920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14" r:id="rId1"/>
    <p:sldLayoutId id="2147484115" r:id="rId2"/>
    <p:sldLayoutId id="2147484116" r:id="rId3"/>
    <p:sldLayoutId id="2147484117" r:id="rId4"/>
    <p:sldLayoutId id="2147484118" r:id="rId5"/>
    <p:sldLayoutId id="2147484119" r:id="rId6"/>
    <p:sldLayoutId id="2147484120" r:id="rId7"/>
    <p:sldLayoutId id="2147484121" r:id="rId8"/>
    <p:sldLayoutId id="2147484122" r:id="rId9"/>
    <p:sldLayoutId id="2147484123" r:id="rId10"/>
    <p:sldLayoutId id="2147484124"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4125" r:id="rId1"/>
    <p:sldLayoutId id="2147484126" r:id="rId2"/>
    <p:sldLayoutId id="2147484127" r:id="rId3"/>
    <p:sldLayoutId id="2147484128" r:id="rId4"/>
    <p:sldLayoutId id="2147484129" r:id="rId5"/>
    <p:sldLayoutId id="2147484130" r:id="rId6"/>
    <p:sldLayoutId id="2147484131" r:id="rId7"/>
    <p:sldLayoutId id="2147484132" r:id="rId8"/>
    <p:sldLayoutId id="2147484133" r:id="rId9"/>
    <p:sldLayoutId id="2147484134" r:id="rId10"/>
    <p:sldLayoutId id="2147484135"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3.xml.rels><?xml version="1.0" encoding="UTF-8" standalone="yes"?>
<Relationships xmlns="http://schemas.openxmlformats.org/package/2006/relationships"><Relationship Id="rId2" Type="http://schemas.openxmlformats.org/officeDocument/2006/relationships/hyperlink" Target="https://repository.law.miami.edu/cgi/viewcontent.cgi?article=1238&amp;context=umialr" TargetMode="External"/><Relationship Id="rId1" Type="http://schemas.openxmlformats.org/officeDocument/2006/relationships/slideLayout" Target="../slideLayouts/slideLayout4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5.xml.rels><?xml version="1.0" encoding="UTF-8" standalone="yes"?>
<Relationships xmlns="http://schemas.openxmlformats.org/package/2006/relationships"><Relationship Id="rId2" Type="http://schemas.openxmlformats.org/officeDocument/2006/relationships/hyperlink" Target="https://money.cnn.com/2008/09/20/news/economy/treasury_proposal/index.htm" TargetMode="External"/><Relationship Id="rId1" Type="http://schemas.openxmlformats.org/officeDocument/2006/relationships/slideLayout" Target="../slideLayouts/slideLayout40.xml"/></Relationships>
</file>

<file path=ppt/slides/_rels/slide16.xml.rels><?xml version="1.0" encoding="UTF-8" standalone="yes"?>
<Relationships xmlns="http://schemas.openxmlformats.org/package/2006/relationships"><Relationship Id="rId2" Type="http://schemas.openxmlformats.org/officeDocument/2006/relationships/hyperlink" Target="https://www.govinfo.gov/content/pkg/PLAW-110publ343/html/PLAW-110publ343.htm" TargetMode="External"/><Relationship Id="rId1" Type="http://schemas.openxmlformats.org/officeDocument/2006/relationships/slideLayout" Target="../slideLayouts/slideLayout4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2" Type="http://schemas.openxmlformats.org/officeDocument/2006/relationships/hyperlink" Target="https://en.wikipedia.org/wiki/The_switch_in_time_that_saved_nine" TargetMode="External"/><Relationship Id="rId1" Type="http://schemas.openxmlformats.org/officeDocument/2006/relationships/slideLayout" Target="../slideLayouts/slideLayout4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7.xml.rels><?xml version="1.0" encoding="UTF-8" standalone="yes"?>
<Relationships xmlns="http://schemas.openxmlformats.org/package/2006/relationships"><Relationship Id="rId2" Type="http://schemas.openxmlformats.org/officeDocument/2006/relationships/hyperlink" Target="https://en.wikipedia.org/wiki/Wet_market" TargetMode="External"/><Relationship Id="rId1" Type="http://schemas.openxmlformats.org/officeDocument/2006/relationships/slideLayout" Target="../slideLayouts/slideLayout4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A695FF00-2D90-4205-AE38-79728E186000}"/>
              </a:ext>
            </a:extLst>
          </p:cNvPr>
          <p:cNvSpPr>
            <a:spLocks noGrp="1"/>
          </p:cNvSpPr>
          <p:nvPr>
            <p:ph type="ctrTitle"/>
          </p:nvPr>
        </p:nvSpPr>
        <p:spPr bwMode="auto">
          <a:xfrm>
            <a:off x="3124200" y="1806575"/>
            <a:ext cx="6781800" cy="1470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lgn="l" eaLnBrk="1" hangingPunct="1"/>
            <a:r>
              <a:rPr lang="en-US" altLang="en-US" sz="3000" dirty="0">
                <a:solidFill>
                  <a:schemeClr val="bg1"/>
                </a:solidFill>
                <a:latin typeface="Helvetica" panose="020B0604020202020204" pitchFamily="34" charset="0"/>
              </a:rPr>
              <a:t>U.S. Constitutional Law I(D)</a:t>
            </a:r>
            <a:br>
              <a:rPr lang="en-US" altLang="en-US" sz="3000" dirty="0">
                <a:solidFill>
                  <a:schemeClr val="bg1"/>
                </a:solidFill>
                <a:latin typeface="Helvetica" panose="020B0604020202020204" pitchFamily="34" charset="0"/>
              </a:rPr>
            </a:br>
            <a:r>
              <a:rPr lang="en-US" altLang="en-US" sz="3000" dirty="0">
                <a:solidFill>
                  <a:schemeClr val="bg1"/>
                </a:solidFill>
                <a:latin typeface="Helvetica" panose="020B0604020202020204" pitchFamily="34" charset="0"/>
              </a:rPr>
              <a:t>Fall 2026</a:t>
            </a:r>
          </a:p>
        </p:txBody>
      </p:sp>
      <p:sp>
        <p:nvSpPr>
          <p:cNvPr id="37891" name="Subtitle 2">
            <a:extLst>
              <a:ext uri="{FF2B5EF4-FFF2-40B4-BE49-F238E27FC236}">
                <a16:creationId xmlns:a16="http://schemas.microsoft.com/office/drawing/2014/main" id="{C76881A4-F014-4FAC-8D2A-85254B147A11}"/>
              </a:ext>
            </a:extLst>
          </p:cNvPr>
          <p:cNvSpPr>
            <a:spLocks noGrp="1"/>
          </p:cNvSpPr>
          <p:nvPr>
            <p:ph type="subTitle" idx="1"/>
          </p:nvPr>
        </p:nvSpPr>
        <p:spPr bwMode="auto">
          <a:xfrm>
            <a:off x="3200400" y="3733800"/>
            <a:ext cx="6705600" cy="1295400"/>
          </a:xfrm>
          <a:ln>
            <a:miter lim="800000"/>
            <a:headEnd/>
            <a:tailEnd/>
          </a:ln>
        </p:spPr>
        <p:txBody>
          <a:bodyPr vert="horz" wrap="square" lIns="91440" tIns="45720" rIns="91440" bIns="45720" numCol="1" anchor="t" anchorCtr="0" compatLnSpc="1">
            <a:prstTxWarp prst="textNoShape">
              <a:avLst/>
            </a:prstTxWarp>
          </a:bodyPr>
          <a:lstStyle/>
          <a:p>
            <a:pPr algn="l" eaLnBrk="1" hangingPunct="1">
              <a:buFont typeface="Arial" charset="0"/>
              <a:buNone/>
              <a:defRPr/>
            </a:pPr>
            <a:r>
              <a:rPr lang="en-US" sz="3000" dirty="0">
                <a:solidFill>
                  <a:schemeClr val="bg1">
                    <a:lumMod val="65000"/>
                  </a:schemeClr>
                </a:solidFill>
                <a:latin typeface="Helvetica" pitchFamily="34" charset="0"/>
              </a:rPr>
              <a:t>Non-Delegation Doctrine: Background</a:t>
            </a:r>
          </a:p>
          <a:p>
            <a:pPr algn="l" eaLnBrk="1" hangingPunct="1">
              <a:buFont typeface="Arial" charset="0"/>
              <a:buNone/>
              <a:defRPr/>
            </a:pPr>
            <a:endParaRPr lang="en-US" sz="3000" dirty="0">
              <a:solidFill>
                <a:schemeClr val="bg1">
                  <a:lumMod val="65000"/>
                </a:schemeClr>
              </a:solidFill>
              <a:latin typeface="Helvetica" pitchFamily="34" charset="0"/>
            </a:endParaRPr>
          </a:p>
          <a:p>
            <a:pPr algn="l" eaLnBrk="1" hangingPunct="1">
              <a:buFont typeface="Arial" charset="0"/>
              <a:buNone/>
              <a:defRPr/>
            </a:pPr>
            <a:endParaRPr lang="en-US" sz="3000" dirty="0">
              <a:solidFill>
                <a:schemeClr val="bg1">
                  <a:lumMod val="65000"/>
                </a:schemeClr>
              </a:solidFill>
              <a:latin typeface="Helvetica" pitchFamily="34" charset="0"/>
            </a:endParaRPr>
          </a:p>
        </p:txBody>
      </p:sp>
      <p:sp>
        <p:nvSpPr>
          <p:cNvPr id="39940" name="Subtitle 2">
            <a:extLst>
              <a:ext uri="{FF2B5EF4-FFF2-40B4-BE49-F238E27FC236}">
                <a16:creationId xmlns:a16="http://schemas.microsoft.com/office/drawing/2014/main" id="{2546D74B-8429-4FA3-9072-50FD43BBC05E}"/>
              </a:ext>
            </a:extLst>
          </p:cNvPr>
          <p:cNvSpPr txBox="1">
            <a:spLocks/>
          </p:cNvSpPr>
          <p:nvPr/>
        </p:nvSpPr>
        <p:spPr bwMode="auto">
          <a:xfrm>
            <a:off x="2781300" y="5867400"/>
            <a:ext cx="6629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 typeface="Arial" panose="020B0604020202020204" pitchFamily="34" charset="0"/>
              <a:buNone/>
            </a:pPr>
            <a:endParaRPr lang="en-US" altLang="en-US">
              <a:solidFill>
                <a:schemeClr val="bg1"/>
              </a:solidFill>
              <a:latin typeface="Helvetica"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6494085"/>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a:t>
            </a:r>
          </a:p>
          <a:p>
            <a:pPr algn="l">
              <a:spcAft>
                <a:spcPts val="600"/>
              </a:spcAft>
            </a:pPr>
            <a:r>
              <a:rPr lang="en-US" sz="3400" b="0" i="0" dirty="0">
                <a:solidFill>
                  <a:srgbClr val="000000"/>
                </a:solidFill>
                <a:effectLst/>
                <a:latin typeface="Verdana" panose="020B0604030504040204" pitchFamily="34" charset="0"/>
              </a:rPr>
              <a:t>The underlying problem:</a:t>
            </a:r>
          </a:p>
          <a:p>
            <a:pPr marL="571500" indent="-571500">
              <a:spcAft>
                <a:spcPts val="600"/>
              </a:spcAft>
              <a:buFont typeface="Arial" panose="020B0604020202020204" pitchFamily="34" charset="0"/>
              <a:buChar char="•"/>
            </a:pPr>
            <a:r>
              <a:rPr lang="en-US" sz="3600" dirty="0">
                <a:solidFill>
                  <a:srgbClr val="000000"/>
                </a:solidFill>
                <a:latin typeface="Verdana" panose="020B0604030504040204" pitchFamily="34" charset="0"/>
              </a:rPr>
              <a:t>Legislation can vary in breadth and specificity. </a:t>
            </a:r>
            <a:endParaRPr lang="en-US" sz="3600" b="0" i="0" dirty="0">
              <a:solidFill>
                <a:srgbClr val="000000"/>
              </a:solidFill>
              <a:effectLst/>
              <a:latin typeface="Verdana" panose="020B0604030504040204" pitchFamily="34" charset="0"/>
            </a:endParaRPr>
          </a:p>
          <a:p>
            <a:pPr marL="571500" indent="-571500">
              <a:spcAft>
                <a:spcPts val="600"/>
              </a:spcAft>
              <a:buFont typeface="Arial" panose="020B0604020202020204" pitchFamily="34" charset="0"/>
              <a:buChar char="•"/>
            </a:pPr>
            <a:r>
              <a:rPr lang="en-US" sz="3600" b="0" i="0" dirty="0">
                <a:solidFill>
                  <a:srgbClr val="000000"/>
                </a:solidFill>
                <a:effectLst/>
                <a:latin typeface="Verdana" panose="020B0604030504040204" pitchFamily="34" charset="0"/>
              </a:rPr>
              <a:t>In theory, the </a:t>
            </a:r>
            <a:r>
              <a:rPr lang="en-US" sz="3600" dirty="0">
                <a:solidFill>
                  <a:srgbClr val="000000"/>
                </a:solidFill>
                <a:latin typeface="Verdana" panose="020B0604030504040204" pitchFamily="34" charset="0"/>
              </a:rPr>
              <a:t>broader or more general the language of a statute is, the more it might seem like Congress is just handing over its legislative power to the executive branch.</a:t>
            </a:r>
          </a:p>
          <a:p>
            <a:pPr marL="571500" indent="-571500">
              <a:spcAft>
                <a:spcPts val="600"/>
              </a:spcAft>
              <a:buFont typeface="Arial" panose="020B0604020202020204" pitchFamily="34" charset="0"/>
              <a:buChar char="•"/>
            </a:pPr>
            <a:r>
              <a:rPr lang="en-US" sz="3600" dirty="0">
                <a:solidFill>
                  <a:srgbClr val="000000"/>
                </a:solidFill>
                <a:latin typeface="Verdana" panose="020B0604030504040204" pitchFamily="34" charset="0"/>
              </a:rPr>
              <a:t>But in fact, there are at least two reasons why Congress might think broad delegations are the only way to go …</a:t>
            </a:r>
          </a:p>
          <a:p>
            <a:pPr algn="l">
              <a:spcAft>
                <a:spcPts val="600"/>
              </a:spcAft>
            </a:pPr>
            <a:endParaRPr lang="en-US" sz="3600" dirty="0">
              <a:solidFill>
                <a:srgbClr val="000000"/>
              </a:solidFill>
              <a:latin typeface="Verdana" panose="020B0604030504040204" pitchFamily="34" charset="0"/>
            </a:endParaRPr>
          </a:p>
        </p:txBody>
      </p:sp>
    </p:spTree>
    <p:extLst>
      <p:ext uri="{BB962C8B-B14F-4D97-AF65-F5344CB8AC3E}">
        <p14:creationId xmlns:p14="http://schemas.microsoft.com/office/powerpoint/2010/main" val="8129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7186583"/>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a:t>
            </a:r>
          </a:p>
          <a:p>
            <a:pPr marL="571500" indent="-571500">
              <a:spcAft>
                <a:spcPts val="600"/>
              </a:spcAft>
              <a:buFont typeface="Arial" panose="020B0604020202020204" pitchFamily="34" charset="0"/>
              <a:buChar char="•"/>
            </a:pPr>
            <a:r>
              <a:rPr lang="en-US" sz="2600" i="1" dirty="0">
                <a:solidFill>
                  <a:srgbClr val="000000"/>
                </a:solidFill>
                <a:latin typeface="Verdana" panose="020B0604030504040204" pitchFamily="34" charset="0"/>
              </a:rPr>
              <a:t>On the one hand</a:t>
            </a:r>
            <a:r>
              <a:rPr lang="en-US" sz="2600" dirty="0">
                <a:solidFill>
                  <a:srgbClr val="000000"/>
                </a:solidFill>
                <a:latin typeface="Verdana" panose="020B0604030504040204" pitchFamily="34" charset="0"/>
              </a:rPr>
              <a:t>, Congress might be making a considered decision that there are some policy determinations best left to implementation by the executive branch, guided by a broad principle in the statute:</a:t>
            </a:r>
          </a:p>
          <a:p>
            <a:pPr marL="1028700" lvl="1" indent="-571500">
              <a:spcAft>
                <a:spcPts val="600"/>
              </a:spcAft>
              <a:buFont typeface="+mj-lt"/>
              <a:buAutoNum type="arabicPeriod"/>
            </a:pPr>
            <a:r>
              <a:rPr lang="en-US" sz="2600" dirty="0">
                <a:solidFill>
                  <a:srgbClr val="000000"/>
                </a:solidFill>
                <a:latin typeface="Verdana" panose="020B0604030504040204" pitchFamily="34" charset="0"/>
              </a:rPr>
              <a:t>Congress might determine that there are matters (e.g., specific facts) that are best determined “on the ground,” by the executive branch, which is tasked with implementing the legislation; OR</a:t>
            </a:r>
          </a:p>
          <a:p>
            <a:pPr marL="1028700" lvl="1" indent="-571500">
              <a:spcAft>
                <a:spcPts val="600"/>
              </a:spcAft>
              <a:buFont typeface="+mj-lt"/>
              <a:buAutoNum type="arabicPeriod"/>
            </a:pPr>
            <a:r>
              <a:rPr lang="en-US" sz="2600" dirty="0">
                <a:solidFill>
                  <a:srgbClr val="000000"/>
                </a:solidFill>
                <a:latin typeface="Verdana" panose="020B0604030504040204" pitchFamily="34" charset="0"/>
              </a:rPr>
              <a:t>Congress might find it useful to delegation certain narrow, policy decisions in a relatively specific area</a:t>
            </a:r>
          </a:p>
          <a:p>
            <a:pPr marL="571500" indent="-571500">
              <a:spcAft>
                <a:spcPts val="600"/>
              </a:spcAft>
              <a:buFont typeface="Arial" panose="020B0604020202020204" pitchFamily="34" charset="0"/>
              <a:buChar char="•"/>
            </a:pPr>
            <a:r>
              <a:rPr lang="en-US" sz="2600" dirty="0">
                <a:solidFill>
                  <a:srgbClr val="000000"/>
                </a:solidFill>
                <a:latin typeface="Verdana" panose="020B0604030504040204" pitchFamily="34" charset="0"/>
              </a:rPr>
              <a:t>And how good are judges, who are neither legislators nor executives, at deciding where to draw the line between acceptable and unacceptable delegations of power?</a:t>
            </a:r>
          </a:p>
          <a:p>
            <a:pPr marL="1028700" lvl="1" indent="-571500">
              <a:spcAft>
                <a:spcPts val="600"/>
              </a:spcAft>
              <a:buFont typeface="+mj-lt"/>
              <a:buAutoNum type="arabicPeriod"/>
            </a:pPr>
            <a:endParaRPr lang="en-US" sz="2400" dirty="0">
              <a:solidFill>
                <a:srgbClr val="000000"/>
              </a:solidFill>
              <a:latin typeface="Verdana" panose="020B0604030504040204" pitchFamily="34" charset="0"/>
            </a:endParaRPr>
          </a:p>
          <a:p>
            <a:pPr algn="l">
              <a:spcAft>
                <a:spcPts val="600"/>
              </a:spcAft>
            </a:pPr>
            <a:endParaRPr lang="en-US" sz="3600" dirty="0">
              <a:solidFill>
                <a:srgbClr val="000000"/>
              </a:solidFill>
              <a:latin typeface="Verdana" panose="020B0604030504040204" pitchFamily="34" charset="0"/>
            </a:endParaRPr>
          </a:p>
        </p:txBody>
      </p:sp>
    </p:spTree>
    <p:extLst>
      <p:ext uri="{BB962C8B-B14F-4D97-AF65-F5344CB8AC3E}">
        <p14:creationId xmlns:p14="http://schemas.microsoft.com/office/powerpoint/2010/main" val="1827612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609600" y="304800"/>
            <a:ext cx="11582400" cy="6063198"/>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a:t>
            </a:r>
          </a:p>
          <a:p>
            <a:pPr algn="l">
              <a:spcAft>
                <a:spcPts val="600"/>
              </a:spcAft>
            </a:pPr>
            <a:r>
              <a:rPr lang="en-US" sz="3400" b="0" i="0" dirty="0">
                <a:solidFill>
                  <a:srgbClr val="000000"/>
                </a:solidFill>
                <a:effectLst/>
                <a:latin typeface="Verdana" panose="020B0604030504040204" pitchFamily="34" charset="0"/>
              </a:rPr>
              <a:t>Consider the Jerusalem Embassy Act of 1995</a:t>
            </a:r>
          </a:p>
          <a:p>
            <a:pPr marL="457200" indent="-457200" algn="l">
              <a:buFont typeface="Arial" panose="020B0604020202020204" pitchFamily="34" charset="0"/>
              <a:buChar char="•"/>
            </a:pPr>
            <a:r>
              <a:rPr lang="en-US" sz="3400" b="0" i="0" dirty="0">
                <a:solidFill>
                  <a:srgbClr val="000000"/>
                </a:solidFill>
                <a:effectLst/>
                <a:latin typeface="Verdana" panose="020B0604030504040204" pitchFamily="34" charset="0"/>
              </a:rPr>
              <a:t>Required moving US Embassy in Israel to Jerusalem</a:t>
            </a:r>
          </a:p>
          <a:p>
            <a:pPr marL="457200" indent="-457200" algn="l">
              <a:spcAft>
                <a:spcPts val="600"/>
              </a:spcAft>
              <a:buFont typeface="Arial" panose="020B0604020202020204" pitchFamily="34" charset="0"/>
              <a:buChar char="•"/>
            </a:pPr>
            <a:r>
              <a:rPr lang="en-US" sz="3400" b="0" i="0" dirty="0">
                <a:solidFill>
                  <a:srgbClr val="000000"/>
                </a:solidFill>
                <a:effectLst/>
                <a:latin typeface="Verdana" panose="020B0604030504040204" pitchFamily="34" charset="0"/>
              </a:rPr>
              <a:t>Presidential w</a:t>
            </a:r>
            <a:r>
              <a:rPr lang="en-US" sz="3400" dirty="0">
                <a:solidFill>
                  <a:srgbClr val="000000"/>
                </a:solidFill>
                <a:latin typeface="Verdana" panose="020B0604030504040204" pitchFamily="34" charset="0"/>
              </a:rPr>
              <a:t>aiver: </a:t>
            </a:r>
            <a:r>
              <a:rPr lang="en-US" sz="3400" b="0" i="0" dirty="0">
                <a:solidFill>
                  <a:srgbClr val="202122"/>
                </a:solidFill>
                <a:effectLst/>
                <a:latin typeface="Arial" panose="020B0604020202020204" pitchFamily="34" charset="0"/>
              </a:rPr>
              <a:t>the President may suspend this requirement for six months “if he determines and reports to Congress in advance that such suspension is necessary to protect the national security interests of the United States.”</a:t>
            </a:r>
            <a:endParaRPr lang="en-US" sz="3400" b="0" i="0" dirty="0">
              <a:solidFill>
                <a:srgbClr val="000000"/>
              </a:solidFill>
              <a:effectLst/>
              <a:latin typeface="Verdana" panose="020B0604030504040204" pitchFamily="34" charset="0"/>
            </a:endParaRPr>
          </a:p>
          <a:p>
            <a:pPr algn="l"/>
            <a:r>
              <a:rPr lang="en-US" sz="3400" b="1" i="0" dirty="0">
                <a:solidFill>
                  <a:srgbClr val="000000"/>
                </a:solidFill>
                <a:effectLst/>
                <a:latin typeface="Verdana" panose="020B0604030504040204" pitchFamily="34" charset="0"/>
              </a:rPr>
              <a:t>Intelligible principle</a:t>
            </a:r>
            <a:r>
              <a:rPr lang="en-US" sz="3400" b="0" i="0" dirty="0">
                <a:solidFill>
                  <a:srgbClr val="000000"/>
                </a:solidFill>
                <a:effectLst/>
                <a:latin typeface="Verdana" panose="020B0604030504040204" pitchFamily="34" charset="0"/>
              </a:rPr>
              <a:t>? (Also, is it constitutional under </a:t>
            </a:r>
            <a:r>
              <a:rPr lang="en-US" sz="3400" b="0" i="1" dirty="0">
                <a:solidFill>
                  <a:srgbClr val="000000"/>
                </a:solidFill>
                <a:effectLst/>
                <a:latin typeface="Verdana" panose="020B0604030504040204" pitchFamily="34" charset="0"/>
              </a:rPr>
              <a:t>Zivotofsky v. Kerry</a:t>
            </a:r>
            <a:r>
              <a:rPr lang="en-US" sz="3400" b="0" i="0" dirty="0">
                <a:solidFill>
                  <a:srgbClr val="000000"/>
                </a:solidFill>
                <a:effectLst/>
                <a:latin typeface="Verdana" panose="020B0604030504040204" pitchFamily="34" charset="0"/>
              </a:rPr>
              <a:t>? (CB 347))</a:t>
            </a:r>
          </a:p>
        </p:txBody>
      </p:sp>
    </p:spTree>
    <p:extLst>
      <p:ext uri="{BB962C8B-B14F-4D97-AF65-F5344CB8AC3E}">
        <p14:creationId xmlns:p14="http://schemas.microsoft.com/office/powerpoint/2010/main" val="4233140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8510022"/>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a:t>
            </a:r>
          </a:p>
          <a:p>
            <a:pPr algn="l">
              <a:spcAft>
                <a:spcPts val="600"/>
              </a:spcAft>
            </a:pPr>
            <a:r>
              <a:rPr lang="en-US" sz="3200" b="0" i="0" dirty="0">
                <a:solidFill>
                  <a:srgbClr val="000000"/>
                </a:solidFill>
                <a:effectLst/>
                <a:latin typeface="Verdana" panose="020B0604030504040204" pitchFamily="34" charset="0"/>
              </a:rPr>
              <a:t> </a:t>
            </a:r>
            <a:endParaRPr lang="en-US" sz="3200" dirty="0">
              <a:solidFill>
                <a:srgbClr val="000000"/>
              </a:solidFill>
              <a:latin typeface="Verdana" panose="020B0604030504040204" pitchFamily="34" charset="0"/>
            </a:endParaRPr>
          </a:p>
          <a:p>
            <a:pPr marL="457200" indent="-457200" algn="l">
              <a:spcAft>
                <a:spcPts val="600"/>
              </a:spcAft>
              <a:buFont typeface="Arial" panose="020B0604020202020204" pitchFamily="34" charset="0"/>
              <a:buChar char="•"/>
            </a:pPr>
            <a:r>
              <a:rPr lang="en-US" sz="4400" b="0" i="1" dirty="0">
                <a:solidFill>
                  <a:srgbClr val="000000"/>
                </a:solidFill>
                <a:effectLst/>
                <a:latin typeface="Verdana" panose="020B0604030504040204" pitchFamily="34" charset="0"/>
              </a:rPr>
              <a:t>On the other hand</a:t>
            </a:r>
            <a:r>
              <a:rPr lang="en-US" sz="4400" b="0" i="0" dirty="0">
                <a:solidFill>
                  <a:srgbClr val="000000"/>
                </a:solidFill>
                <a:effectLst/>
                <a:latin typeface="Verdana" panose="020B0604030504040204" pitchFamily="34" charset="0"/>
              </a:rPr>
              <a:t>, and </a:t>
            </a:r>
            <a:r>
              <a:rPr lang="en-US" sz="4400" dirty="0">
                <a:solidFill>
                  <a:srgbClr val="000000"/>
                </a:solidFill>
                <a:latin typeface="Verdana" panose="020B0604030504040204" pitchFamily="34" charset="0"/>
              </a:rPr>
              <a:t>cause for concern, </a:t>
            </a:r>
            <a:r>
              <a:rPr lang="en-US" sz="4400" b="0" i="0" dirty="0">
                <a:solidFill>
                  <a:srgbClr val="000000"/>
                </a:solidFill>
                <a:effectLst/>
                <a:latin typeface="Verdana" panose="020B0604030504040204" pitchFamily="34" charset="0"/>
              </a:rPr>
              <a:t>there is a danger that Congress might act irresponsibly, even turning over one of its most basic powers – control of spending – to the executive. This has happened in other </a:t>
            </a:r>
            <a:r>
              <a:rPr lang="en-US" sz="4400" b="0" i="0" dirty="0">
                <a:solidFill>
                  <a:srgbClr val="000000"/>
                </a:solidFill>
                <a:effectLst/>
                <a:latin typeface="Verdana" panose="020B0604030504040204" pitchFamily="34" charset="0"/>
                <a:hlinkClick r:id="rId2"/>
              </a:rPr>
              <a:t>countries</a:t>
            </a:r>
            <a:r>
              <a:rPr lang="en-US" sz="4400" b="0" i="0" dirty="0">
                <a:solidFill>
                  <a:srgbClr val="000000"/>
                </a:solidFill>
                <a:effectLst/>
                <a:latin typeface="Verdana" panose="020B0604030504040204" pitchFamily="34" charset="0"/>
              </a:rPr>
              <a:t>.</a:t>
            </a:r>
          </a:p>
          <a:p>
            <a:pPr marL="1371600" lvl="2" indent="-457200">
              <a:spcAft>
                <a:spcPts val="600"/>
              </a:spcAft>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marL="914400" lvl="1" indent="-457200">
              <a:spcAft>
                <a:spcPts val="600"/>
              </a:spcAft>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marL="1028700" lvl="1" indent="-571500">
              <a:spcAft>
                <a:spcPts val="600"/>
              </a:spcAft>
              <a:buFont typeface="Arial" panose="020B0604020202020204" pitchFamily="34" charset="0"/>
              <a:buChar char="•"/>
            </a:pPr>
            <a:endParaRPr lang="en-US" sz="4000" b="0" i="0" dirty="0">
              <a:solidFill>
                <a:srgbClr val="000000"/>
              </a:solidFill>
              <a:effectLst/>
              <a:latin typeface="Verdana" panose="020B0604030504040204" pitchFamily="34" charset="0"/>
            </a:endParaRPr>
          </a:p>
          <a:p>
            <a:pPr algn="l"/>
            <a:endParaRPr lang="en-US" sz="4000" dirty="0">
              <a:solidFill>
                <a:srgbClr val="000000"/>
              </a:solidFill>
              <a:latin typeface="Verdana" panose="020B0604030504040204" pitchFamily="34" charset="0"/>
            </a:endParaRPr>
          </a:p>
        </p:txBody>
      </p:sp>
    </p:spTree>
    <p:extLst>
      <p:ext uri="{BB962C8B-B14F-4D97-AF65-F5344CB8AC3E}">
        <p14:creationId xmlns:p14="http://schemas.microsoft.com/office/powerpoint/2010/main" val="4342861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AC27D-12E0-D392-DCEF-8F0A3391945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DF33E129-4C16-233E-AC29-3321B2DDB7DF}"/>
              </a:ext>
            </a:extLst>
          </p:cNvPr>
          <p:cNvSpPr txBox="1"/>
          <p:nvPr/>
        </p:nvSpPr>
        <p:spPr>
          <a:xfrm>
            <a:off x="304800" y="0"/>
            <a:ext cx="11582400" cy="8848576"/>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a:t>
            </a:r>
          </a:p>
          <a:p>
            <a:pPr algn="l">
              <a:spcAft>
                <a:spcPts val="600"/>
              </a:spcAft>
            </a:pPr>
            <a:r>
              <a:rPr lang="en-US" sz="3200" b="0" i="0" dirty="0">
                <a:solidFill>
                  <a:srgbClr val="000000"/>
                </a:solidFill>
                <a:effectLst/>
                <a:latin typeface="Verdana" panose="020B0604030504040204" pitchFamily="34" charset="0"/>
              </a:rPr>
              <a:t> </a:t>
            </a:r>
            <a:endParaRPr lang="en-US" sz="3200" dirty="0">
              <a:solidFill>
                <a:srgbClr val="000000"/>
              </a:solidFill>
              <a:latin typeface="Verdana" panose="020B0604030504040204" pitchFamily="34" charset="0"/>
            </a:endParaRPr>
          </a:p>
          <a:p>
            <a:pPr marL="914400" lvl="1" indent="-457200">
              <a:spcAft>
                <a:spcPts val="600"/>
              </a:spcAft>
              <a:buFont typeface="Arial" panose="020B0604020202020204" pitchFamily="34" charset="0"/>
              <a:buChar char="•"/>
            </a:pPr>
            <a:r>
              <a:rPr lang="en-US" sz="4000" dirty="0">
                <a:solidFill>
                  <a:srgbClr val="000000"/>
                </a:solidFill>
                <a:latin typeface="Verdana" panose="020B0604030504040204" pitchFamily="34" charset="0"/>
              </a:rPr>
              <a:t>What should we make of the following instances? Do they show Congress being utterly irresponsible? Or Congress crafting legislation that, while reasonable people might disagree over its terms, is no abdication of its power?</a:t>
            </a:r>
          </a:p>
          <a:p>
            <a:pPr marL="1371600" lvl="2" indent="-457200">
              <a:spcAft>
                <a:spcPts val="600"/>
              </a:spcAft>
              <a:buFont typeface="Arial" panose="020B0604020202020204" pitchFamily="34" charset="0"/>
              <a:buChar char="•"/>
            </a:pPr>
            <a:r>
              <a:rPr lang="en-US" sz="4000" b="0" i="0" dirty="0">
                <a:solidFill>
                  <a:srgbClr val="000000"/>
                </a:solidFill>
                <a:effectLst/>
                <a:latin typeface="Verdana" panose="020B0604030504040204" pitchFamily="34" charset="0"/>
              </a:rPr>
              <a:t>The 2008 bailout</a:t>
            </a:r>
          </a:p>
          <a:p>
            <a:pPr marL="1371600" lvl="2" indent="-457200">
              <a:spcAft>
                <a:spcPts val="600"/>
              </a:spcAft>
              <a:buFont typeface="Arial" panose="020B0604020202020204" pitchFamily="34" charset="0"/>
              <a:buChar char="•"/>
            </a:pPr>
            <a:r>
              <a:rPr lang="en-US" sz="4000" dirty="0">
                <a:solidFill>
                  <a:srgbClr val="000000"/>
                </a:solidFill>
                <a:latin typeface="Verdana" panose="020B0604030504040204" pitchFamily="34" charset="0"/>
              </a:rPr>
              <a:t>The National Emergency Act</a:t>
            </a:r>
          </a:p>
          <a:p>
            <a:pPr marL="1371600" lvl="2" indent="-457200">
              <a:spcAft>
                <a:spcPts val="600"/>
              </a:spcAft>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marL="914400" lvl="1" indent="-457200">
              <a:spcAft>
                <a:spcPts val="600"/>
              </a:spcAft>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marL="1028700" lvl="1" indent="-571500">
              <a:spcAft>
                <a:spcPts val="600"/>
              </a:spcAft>
              <a:buFont typeface="Arial" panose="020B0604020202020204" pitchFamily="34" charset="0"/>
              <a:buChar char="•"/>
            </a:pPr>
            <a:endParaRPr lang="en-US" sz="4000" b="0" i="0" dirty="0">
              <a:solidFill>
                <a:srgbClr val="000000"/>
              </a:solidFill>
              <a:effectLst/>
              <a:latin typeface="Verdana" panose="020B0604030504040204" pitchFamily="34" charset="0"/>
            </a:endParaRPr>
          </a:p>
          <a:p>
            <a:pPr algn="l"/>
            <a:endParaRPr lang="en-US" sz="4000" dirty="0">
              <a:solidFill>
                <a:srgbClr val="000000"/>
              </a:solidFill>
              <a:latin typeface="Verdana" panose="020B0604030504040204" pitchFamily="34" charset="0"/>
            </a:endParaRPr>
          </a:p>
        </p:txBody>
      </p:sp>
    </p:spTree>
    <p:extLst>
      <p:ext uri="{BB962C8B-B14F-4D97-AF65-F5344CB8AC3E}">
        <p14:creationId xmlns:p14="http://schemas.microsoft.com/office/powerpoint/2010/main" val="2761844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6786473"/>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The Bailout</a:t>
            </a:r>
          </a:p>
          <a:p>
            <a:pPr algn="l">
              <a:spcAft>
                <a:spcPts val="600"/>
              </a:spcAft>
            </a:pPr>
            <a:r>
              <a:rPr lang="en-US" sz="3000" b="0" i="0" dirty="0">
                <a:solidFill>
                  <a:srgbClr val="000000"/>
                </a:solidFill>
                <a:effectLst/>
                <a:latin typeface="Verdana" panose="020B0604030504040204" pitchFamily="34" charset="0"/>
              </a:rPr>
              <a:t>2008 White House </a:t>
            </a:r>
            <a:r>
              <a:rPr lang="en-US" sz="3000" b="0" i="0" dirty="0">
                <a:solidFill>
                  <a:srgbClr val="000000"/>
                </a:solidFill>
                <a:effectLst/>
                <a:latin typeface="Verdana" panose="020B0604030504040204" pitchFamily="34" charset="0"/>
                <a:hlinkClick r:id="rId2"/>
              </a:rPr>
              <a:t>proposed </a:t>
            </a:r>
            <a:r>
              <a:rPr lang="en-US" sz="3000" dirty="0">
                <a:solidFill>
                  <a:srgbClr val="000000"/>
                </a:solidFill>
                <a:latin typeface="Verdana" panose="020B0604030504040204" pitchFamily="34" charset="0"/>
                <a:hlinkClick r:id="rId2"/>
              </a:rPr>
              <a:t>legislation</a:t>
            </a:r>
            <a:r>
              <a:rPr lang="en-US" sz="3000" dirty="0">
                <a:solidFill>
                  <a:srgbClr val="000000"/>
                </a:solidFill>
                <a:latin typeface="Verdana" panose="020B0604030504040204" pitchFamily="34" charset="0"/>
              </a:rPr>
              <a:t> on bailout:</a:t>
            </a:r>
          </a:p>
          <a:p>
            <a:pPr marL="571500" indent="-571500" algn="l">
              <a:spcAft>
                <a:spcPts val="600"/>
              </a:spcAft>
              <a:buFont typeface="Arial" panose="020B0604020202020204" pitchFamily="34" charset="0"/>
              <a:buChar char="•"/>
            </a:pPr>
            <a:r>
              <a:rPr lang="en-US" sz="3000" dirty="0">
                <a:solidFill>
                  <a:srgbClr val="000000"/>
                </a:solidFill>
                <a:latin typeface="Verdana" panose="020B0604030504040204" pitchFamily="34" charset="0"/>
              </a:rPr>
              <a:t>§ 1: Treasury Department could spend $700 billion, “on such terms and conditions as determined by the Secretary,” to purchase mortgage-related assets.</a:t>
            </a:r>
          </a:p>
          <a:p>
            <a:pPr marL="571500" indent="-571500" algn="l">
              <a:spcAft>
                <a:spcPts val="600"/>
              </a:spcAft>
              <a:buFont typeface="Arial" panose="020B0604020202020204" pitchFamily="34" charset="0"/>
              <a:buChar char="•"/>
            </a:pPr>
            <a:r>
              <a:rPr lang="en-US" sz="3000" dirty="0">
                <a:solidFill>
                  <a:srgbClr val="000000"/>
                </a:solidFill>
                <a:latin typeface="Verdana" panose="020B0604030504040204" pitchFamily="34" charset="0"/>
              </a:rPr>
              <a:t>§ 3:  Secretary to take into account the means for:</a:t>
            </a:r>
          </a:p>
          <a:p>
            <a:pPr lvl="2">
              <a:spcAft>
                <a:spcPts val="600"/>
              </a:spcAft>
            </a:pPr>
            <a:r>
              <a:rPr lang="en-US" sz="3000" b="0" i="0" dirty="0">
                <a:solidFill>
                  <a:srgbClr val="000000"/>
                </a:solidFill>
                <a:effectLst/>
                <a:latin typeface="Verdana" panose="020B0604030504040204" pitchFamily="34" charset="0"/>
                <a:ea typeface="Verdana" panose="020B0604030504040204" pitchFamily="34" charset="0"/>
              </a:rPr>
              <a:t>“(1) providing stability or preventing disruption to the financial markets or banking system; and</a:t>
            </a:r>
          </a:p>
          <a:p>
            <a:pPr lvl="2">
              <a:spcAft>
                <a:spcPts val="600"/>
              </a:spcAft>
            </a:pPr>
            <a:r>
              <a:rPr lang="en-US" sz="3000" b="0" i="0" dirty="0">
                <a:solidFill>
                  <a:srgbClr val="000000"/>
                </a:solidFill>
                <a:effectLst/>
                <a:latin typeface="Verdana" panose="020B0604030504040204" pitchFamily="34" charset="0"/>
                <a:ea typeface="Verdana" panose="020B0604030504040204" pitchFamily="34" charset="0"/>
              </a:rPr>
              <a:t>“(2) protecting the taxpayer.”</a:t>
            </a:r>
          </a:p>
          <a:p>
            <a:pPr marL="457200" lvl="2" indent="-457200">
              <a:spcAft>
                <a:spcPts val="600"/>
              </a:spcAft>
              <a:buFont typeface="Arial" panose="020B0604020202020204" pitchFamily="34" charset="0"/>
              <a:buChar char="•"/>
            </a:pPr>
            <a:r>
              <a:rPr lang="en-US" sz="3200" b="1" dirty="0">
                <a:solidFill>
                  <a:srgbClr val="000000"/>
                </a:solidFill>
                <a:latin typeface="Verdana" panose="020B0604030504040204" pitchFamily="34" charset="0"/>
                <a:ea typeface="Verdana" panose="020B0604030504040204" pitchFamily="34" charset="0"/>
              </a:rPr>
              <a:t>Intelligible principle? </a:t>
            </a:r>
          </a:p>
          <a:p>
            <a:pPr marL="914400" lvl="3" indent="-457200">
              <a:spcAft>
                <a:spcPts val="600"/>
              </a:spcAft>
              <a:buFont typeface="Arial" panose="020B0604020202020204" pitchFamily="34" charset="0"/>
              <a:buChar char="•"/>
            </a:pPr>
            <a:r>
              <a:rPr lang="en-US" sz="3000" dirty="0">
                <a:solidFill>
                  <a:srgbClr val="000000"/>
                </a:solidFill>
                <a:latin typeface="Verdana" panose="020B0604030504040204" pitchFamily="34" charset="0"/>
                <a:ea typeface="Verdana" panose="020B0604030504040204" pitchFamily="34" charset="0"/>
              </a:rPr>
              <a:t>Adequate guidance?</a:t>
            </a:r>
          </a:p>
          <a:p>
            <a:pPr marL="914400" lvl="3" indent="-457200">
              <a:spcAft>
                <a:spcPts val="600"/>
              </a:spcAft>
              <a:buFont typeface="Arial" panose="020B0604020202020204" pitchFamily="34" charset="0"/>
              <a:buChar char="•"/>
            </a:pPr>
            <a:r>
              <a:rPr lang="en-US" sz="3000" b="0" i="0" dirty="0">
                <a:solidFill>
                  <a:srgbClr val="000000"/>
                </a:solidFill>
                <a:effectLst/>
                <a:latin typeface="Verdana" panose="020B0604030504040204" pitchFamily="34" charset="0"/>
                <a:ea typeface="Verdana" panose="020B0604030504040204" pitchFamily="34" charset="0"/>
              </a:rPr>
              <a:t>Does it matter that it’s </a:t>
            </a:r>
            <a:r>
              <a:rPr lang="en-US" sz="3000" dirty="0">
                <a:solidFill>
                  <a:srgbClr val="000000"/>
                </a:solidFill>
                <a:latin typeface="Verdana" panose="020B0604030504040204" pitchFamily="34" charset="0"/>
                <a:ea typeface="Verdana" panose="020B0604030504040204" pitchFamily="34" charset="0"/>
              </a:rPr>
              <a:t>$700 billion (a trillion in today’s dollars)?</a:t>
            </a:r>
            <a:endParaRPr lang="en-US" sz="3000" dirty="0">
              <a:solidFill>
                <a:srgbClr val="000000"/>
              </a:solidFill>
              <a:latin typeface="Verdana" panose="020B0604030504040204" pitchFamily="34" charset="0"/>
            </a:endParaRPr>
          </a:p>
        </p:txBody>
      </p:sp>
    </p:spTree>
    <p:extLst>
      <p:ext uri="{BB962C8B-B14F-4D97-AF65-F5344CB8AC3E}">
        <p14:creationId xmlns:p14="http://schemas.microsoft.com/office/powerpoint/2010/main" val="35295781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5632311"/>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The Bailout</a:t>
            </a:r>
          </a:p>
          <a:p>
            <a:pPr algn="l">
              <a:spcAft>
                <a:spcPts val="600"/>
              </a:spcAft>
            </a:pPr>
            <a:r>
              <a:rPr lang="en-US" sz="3200" b="0" i="0" dirty="0">
                <a:solidFill>
                  <a:srgbClr val="000000"/>
                </a:solidFill>
                <a:effectLst/>
                <a:latin typeface="Verdana" panose="020B0604030504040204" pitchFamily="34" charset="0"/>
              </a:rPr>
              <a:t>The actual </a:t>
            </a:r>
            <a:r>
              <a:rPr lang="en-US" sz="3200" b="0" i="0" dirty="0">
                <a:solidFill>
                  <a:srgbClr val="000000"/>
                </a:solidFill>
                <a:effectLst/>
                <a:latin typeface="Verdana" panose="020B0604030504040204" pitchFamily="34" charset="0"/>
                <a:hlinkClick r:id="rId2"/>
              </a:rPr>
              <a:t>bill</a:t>
            </a:r>
            <a:r>
              <a:rPr lang="en-US" sz="3200" b="0" i="0" dirty="0">
                <a:solidFill>
                  <a:srgbClr val="000000"/>
                </a:solidFill>
                <a:effectLst/>
                <a:latin typeface="Verdana" panose="020B0604030504040204" pitchFamily="34" charset="0"/>
              </a:rPr>
              <a:t> approved by Congress imposed 9 requirements:</a:t>
            </a:r>
            <a:endParaRPr lang="en-US" sz="3200" dirty="0">
              <a:solidFill>
                <a:srgbClr val="000000"/>
              </a:solidFill>
              <a:latin typeface="Verdana" panose="020B0604030504040204" pitchFamily="34" charset="0"/>
            </a:endParaRPr>
          </a:p>
          <a:p>
            <a:pPr algn="l">
              <a:spcAft>
                <a:spcPts val="600"/>
              </a:spcAft>
            </a:pPr>
            <a:r>
              <a:rPr lang="en-US" sz="2800" b="1" dirty="0">
                <a:solidFill>
                  <a:srgbClr val="000000"/>
                </a:solidFill>
                <a:latin typeface="Verdana" panose="020B0604030504040204" pitchFamily="34" charset="0"/>
                <a:ea typeface="Verdana" panose="020B0604030504040204" pitchFamily="34" charset="0"/>
              </a:rPr>
              <a:t>§ 103: In exercising the authorities granted in this Act, the Secretary shall take into consideration--</a:t>
            </a:r>
          </a:p>
          <a:p>
            <a:pPr marL="0" marR="0">
              <a:spcBef>
                <a:spcPts val="0"/>
              </a:spcBef>
              <a:spcAft>
                <a:spcPts val="600"/>
              </a:spcAft>
            </a:pPr>
            <a:r>
              <a:rPr lang="en-US" sz="2600" b="1" dirty="0">
                <a:effectLst/>
                <a:latin typeface="Verdana" panose="020B0604030504040204" pitchFamily="34" charset="0"/>
                <a:ea typeface="Verdana" panose="020B0604030504040204" pitchFamily="34" charset="0"/>
                <a:cs typeface="Times New Roman" panose="02020603050405020304" pitchFamily="18" charset="0"/>
              </a:rPr>
              <a:t>(1) </a:t>
            </a:r>
            <a:r>
              <a:rPr lang="en-US" sz="2600" dirty="0">
                <a:effectLst/>
                <a:latin typeface="Verdana" panose="020B0604030504040204" pitchFamily="34" charset="0"/>
                <a:ea typeface="Verdana" panose="020B0604030504040204" pitchFamily="34" charset="0"/>
                <a:cs typeface="Times New Roman" panose="02020603050405020304" pitchFamily="18" charset="0"/>
              </a:rPr>
              <a:t>protecting the interests of taxpayers by maximizing  overall returns and minimizing the impact on the national debt; </a:t>
            </a:r>
          </a:p>
          <a:p>
            <a:pPr marL="0" marR="0">
              <a:spcBef>
                <a:spcPts val="0"/>
              </a:spcBef>
              <a:spcAft>
                <a:spcPts val="600"/>
              </a:spcAft>
            </a:pPr>
            <a:r>
              <a:rPr lang="en-US" sz="2600" b="1" dirty="0">
                <a:effectLst/>
                <a:latin typeface="Verdana" panose="020B0604030504040204" pitchFamily="34" charset="0"/>
                <a:ea typeface="Verdana" panose="020B0604030504040204" pitchFamily="34" charset="0"/>
                <a:cs typeface="Times New Roman" panose="02020603050405020304" pitchFamily="18" charset="0"/>
              </a:rPr>
              <a:t>(2) </a:t>
            </a:r>
            <a:r>
              <a:rPr lang="en-US" sz="2600" dirty="0">
                <a:effectLst/>
                <a:latin typeface="Verdana" panose="020B0604030504040204" pitchFamily="34" charset="0"/>
                <a:ea typeface="Verdana" panose="020B0604030504040204" pitchFamily="34" charset="0"/>
                <a:cs typeface="Times New Roman" panose="02020603050405020304" pitchFamily="18" charset="0"/>
              </a:rPr>
              <a:t>providing stability and preventing disruption to  financial markets in order to limit the impact on the economy  and protect American jobs, savings, and retirement security; </a:t>
            </a:r>
          </a:p>
          <a:p>
            <a:pPr marL="0" marR="0">
              <a:spcBef>
                <a:spcPts val="0"/>
              </a:spcBef>
              <a:spcAft>
                <a:spcPts val="600"/>
              </a:spcAft>
            </a:pPr>
            <a:r>
              <a:rPr lang="en-US" sz="2600" b="1" dirty="0">
                <a:effectLst/>
                <a:latin typeface="Verdana" panose="020B0604030504040204" pitchFamily="34" charset="0"/>
                <a:ea typeface="Verdana" panose="020B0604030504040204" pitchFamily="34" charset="0"/>
                <a:cs typeface="Times New Roman" panose="02020603050405020304" pitchFamily="18" charset="0"/>
              </a:rPr>
              <a:t>(3) </a:t>
            </a:r>
            <a:r>
              <a:rPr lang="en-US" sz="2600" dirty="0">
                <a:effectLst/>
                <a:latin typeface="Verdana" panose="020B0604030504040204" pitchFamily="34" charset="0"/>
                <a:ea typeface="Verdana" panose="020B0604030504040204" pitchFamily="34" charset="0"/>
                <a:cs typeface="Times New Roman" panose="02020603050405020304" pitchFamily="18" charset="0"/>
              </a:rPr>
              <a:t>the need to help families keep their homes and to  stabilize communities; </a:t>
            </a:r>
          </a:p>
        </p:txBody>
      </p:sp>
    </p:spTree>
    <p:extLst>
      <p:ext uri="{BB962C8B-B14F-4D97-AF65-F5344CB8AC3E}">
        <p14:creationId xmlns:p14="http://schemas.microsoft.com/office/powerpoint/2010/main" val="29926094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5463034"/>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The Bailout</a:t>
            </a:r>
          </a:p>
          <a:p>
            <a:pPr algn="l">
              <a:spcAft>
                <a:spcPts val="600"/>
              </a:spcAft>
            </a:pPr>
            <a:r>
              <a:rPr lang="en-US" sz="3200" b="0" i="0" dirty="0">
                <a:solidFill>
                  <a:srgbClr val="000000"/>
                </a:solidFill>
                <a:effectLst/>
                <a:latin typeface="Verdana" panose="020B0604030504040204" pitchFamily="34" charset="0"/>
              </a:rPr>
              <a:t>The 9 requirements (cont.)</a:t>
            </a:r>
            <a:endParaRPr lang="en-US" sz="3200" dirty="0">
              <a:solidFill>
                <a:srgbClr val="000000"/>
              </a:solidFill>
              <a:latin typeface="Verdana" panose="020B0604030504040204" pitchFamily="34" charset="0"/>
            </a:endParaRPr>
          </a:p>
          <a:p>
            <a:pPr algn="l">
              <a:spcAft>
                <a:spcPts val="600"/>
              </a:spcAft>
            </a:pPr>
            <a:r>
              <a:rPr lang="en-US" sz="2800" b="1" dirty="0">
                <a:solidFill>
                  <a:srgbClr val="000000"/>
                </a:solidFill>
                <a:latin typeface="Verdana" panose="020B0604030504040204" pitchFamily="34" charset="0"/>
                <a:ea typeface="Verdana" panose="020B0604030504040204" pitchFamily="34" charset="0"/>
              </a:rPr>
              <a:t>§ 103: In exercising the authorities granted in this Act, the Secretary shall take into consideration--</a:t>
            </a:r>
          </a:p>
          <a:p>
            <a:pPr marL="0" marR="0">
              <a:spcBef>
                <a:spcPts val="0"/>
              </a:spcBef>
              <a:spcAft>
                <a:spcPts val="600"/>
              </a:spcAft>
            </a:pPr>
            <a:r>
              <a:rPr lang="en-US" sz="2600" b="1" dirty="0">
                <a:effectLst/>
                <a:latin typeface="Verdana" panose="020B0604030504040204" pitchFamily="34" charset="0"/>
                <a:ea typeface="Verdana" panose="020B0604030504040204" pitchFamily="34" charset="0"/>
                <a:cs typeface="Times New Roman" panose="02020603050405020304" pitchFamily="18" charset="0"/>
              </a:rPr>
              <a:t>(4) </a:t>
            </a:r>
            <a:r>
              <a:rPr lang="en-US" sz="2600" dirty="0">
                <a:effectLst/>
                <a:latin typeface="Verdana" panose="020B0604030504040204" pitchFamily="34" charset="0"/>
                <a:ea typeface="Verdana" panose="020B0604030504040204" pitchFamily="34" charset="0"/>
                <a:cs typeface="Times New Roman" panose="02020603050405020304" pitchFamily="18" charset="0"/>
              </a:rPr>
              <a:t>in determining whether to engage in a direct purchase  from an individual financial institution, the long-term  viability of the financial institution in determining whether  the purchase represents the most efficient use of funds under  this Act; </a:t>
            </a:r>
          </a:p>
          <a:p>
            <a:pPr marL="0" marR="0">
              <a:spcBef>
                <a:spcPts val="0"/>
              </a:spcBef>
              <a:spcAft>
                <a:spcPts val="600"/>
              </a:spcAft>
            </a:pPr>
            <a:r>
              <a:rPr lang="en-US" sz="2600" b="1" dirty="0">
                <a:effectLst/>
                <a:latin typeface="Verdana" panose="020B0604030504040204" pitchFamily="34" charset="0"/>
                <a:ea typeface="Verdana" panose="020B0604030504040204" pitchFamily="34" charset="0"/>
                <a:cs typeface="Times New Roman" panose="02020603050405020304" pitchFamily="18" charset="0"/>
              </a:rPr>
              <a:t>(5) </a:t>
            </a:r>
            <a:r>
              <a:rPr lang="en-US" sz="2600" dirty="0">
                <a:effectLst/>
                <a:latin typeface="Verdana" panose="020B0604030504040204" pitchFamily="34" charset="0"/>
                <a:ea typeface="Verdana" panose="020B0604030504040204" pitchFamily="34" charset="0"/>
                <a:cs typeface="Times New Roman" panose="02020603050405020304" pitchFamily="18" charset="0"/>
              </a:rPr>
              <a:t>ensuring that all financial institutions are eligible to  participate in the program, without discrimination based on  size, geography, form of organization, or the size, type, and  number of assets eligible for purchase under this Act; </a:t>
            </a:r>
          </a:p>
        </p:txBody>
      </p:sp>
    </p:spTree>
    <p:extLst>
      <p:ext uri="{BB962C8B-B14F-4D97-AF65-F5344CB8AC3E}">
        <p14:creationId xmlns:p14="http://schemas.microsoft.com/office/powerpoint/2010/main" val="33138484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6324808"/>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The Bailout</a:t>
            </a:r>
          </a:p>
          <a:p>
            <a:pPr algn="l">
              <a:spcAft>
                <a:spcPts val="600"/>
              </a:spcAft>
            </a:pPr>
            <a:r>
              <a:rPr lang="en-US" sz="3200" b="0" i="0" dirty="0">
                <a:solidFill>
                  <a:srgbClr val="000000"/>
                </a:solidFill>
                <a:effectLst/>
                <a:latin typeface="Verdana" panose="020B0604030504040204" pitchFamily="34" charset="0"/>
              </a:rPr>
              <a:t>The 9 requirements (cont.):</a:t>
            </a:r>
            <a:endParaRPr lang="en-US" sz="3200" dirty="0">
              <a:solidFill>
                <a:srgbClr val="000000"/>
              </a:solidFill>
              <a:latin typeface="Verdana" panose="020B0604030504040204" pitchFamily="34" charset="0"/>
            </a:endParaRPr>
          </a:p>
          <a:p>
            <a:pPr algn="l">
              <a:spcAft>
                <a:spcPts val="600"/>
              </a:spcAft>
            </a:pPr>
            <a:r>
              <a:rPr lang="en-US" sz="2800" b="1" dirty="0">
                <a:solidFill>
                  <a:srgbClr val="000000"/>
                </a:solidFill>
                <a:latin typeface="Verdana" panose="020B0604030504040204" pitchFamily="34" charset="0"/>
                <a:ea typeface="Verdana" panose="020B0604030504040204" pitchFamily="34" charset="0"/>
              </a:rPr>
              <a:t>§ 103: In exercising the authorities granted in this Act, the Secretary shall take into consideration--</a:t>
            </a:r>
          </a:p>
          <a:p>
            <a:pPr marL="0" marR="0">
              <a:spcBef>
                <a:spcPts val="0"/>
              </a:spcBef>
              <a:spcAft>
                <a:spcPts val="600"/>
              </a:spcAft>
            </a:pPr>
            <a:r>
              <a:rPr lang="en-US" sz="2400" b="1" dirty="0">
                <a:effectLst/>
                <a:latin typeface="Verdana" panose="020B0604030504040204" pitchFamily="34" charset="0"/>
                <a:ea typeface="Verdana" panose="020B0604030504040204" pitchFamily="34" charset="0"/>
                <a:cs typeface="Times New Roman" panose="02020603050405020304" pitchFamily="18" charset="0"/>
              </a:rPr>
              <a:t>(6) </a:t>
            </a:r>
            <a:r>
              <a:rPr lang="en-US" sz="2400" dirty="0">
                <a:effectLst/>
                <a:latin typeface="Verdana" panose="020B0604030504040204" pitchFamily="34" charset="0"/>
                <a:ea typeface="Verdana" panose="020B0604030504040204" pitchFamily="34" charset="0"/>
                <a:cs typeface="Times New Roman" panose="02020603050405020304" pitchFamily="18" charset="0"/>
              </a:rPr>
              <a:t>providing financial assistance to financial  institutions, including those serving low- and moderate-income  populations and other underserved communities, and that have  assets less than $1,000,000,000, that were well or adequately  capitalized as of June 30, 2008, and that as a result of the  devaluation of the preferred government-sponsored enterprises  stock will drop one or more capital levels, in a manner  sufficient to restore the financial institutions to at least an  adequately capitalized level; </a:t>
            </a:r>
          </a:p>
          <a:p>
            <a:pPr marL="0" marR="0">
              <a:spcBef>
                <a:spcPts val="0"/>
              </a:spcBef>
              <a:spcAft>
                <a:spcPts val="600"/>
              </a:spcAft>
            </a:pPr>
            <a:r>
              <a:rPr lang="en-US" sz="2400" b="1" dirty="0">
                <a:effectLst/>
                <a:latin typeface="Verdana" panose="020B0604030504040204" pitchFamily="34" charset="0"/>
                <a:ea typeface="Verdana" panose="020B0604030504040204" pitchFamily="34" charset="0"/>
                <a:cs typeface="Times New Roman" panose="02020603050405020304" pitchFamily="18" charset="0"/>
              </a:rPr>
              <a:t>(7) </a:t>
            </a:r>
            <a:r>
              <a:rPr lang="en-US" sz="2400" dirty="0">
                <a:effectLst/>
                <a:latin typeface="Verdana" panose="020B0604030504040204" pitchFamily="34" charset="0"/>
                <a:ea typeface="Verdana" panose="020B0604030504040204" pitchFamily="34" charset="0"/>
                <a:cs typeface="Times New Roman" panose="02020603050405020304" pitchFamily="18" charset="0"/>
              </a:rPr>
              <a:t>the need to ensure stability for United States public  instrumentalities, such as counties and cities, that may have  suffered significant increased costs or losses in the current  market turmoil; </a:t>
            </a:r>
          </a:p>
        </p:txBody>
      </p:sp>
    </p:spTree>
    <p:extLst>
      <p:ext uri="{BB962C8B-B14F-4D97-AF65-F5344CB8AC3E}">
        <p14:creationId xmlns:p14="http://schemas.microsoft.com/office/powerpoint/2010/main" val="4735549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5463034"/>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The Bailout</a:t>
            </a:r>
          </a:p>
          <a:p>
            <a:pPr algn="l">
              <a:spcAft>
                <a:spcPts val="600"/>
              </a:spcAft>
            </a:pPr>
            <a:r>
              <a:rPr lang="en-US" sz="3200" b="0" i="0" dirty="0">
                <a:solidFill>
                  <a:srgbClr val="000000"/>
                </a:solidFill>
                <a:effectLst/>
                <a:latin typeface="Verdana" panose="020B0604030504040204" pitchFamily="34" charset="0"/>
              </a:rPr>
              <a:t>The 9 requirements (cont.):</a:t>
            </a:r>
            <a:endParaRPr lang="en-US" sz="3200" dirty="0">
              <a:solidFill>
                <a:srgbClr val="000000"/>
              </a:solidFill>
              <a:latin typeface="Verdana" panose="020B0604030504040204" pitchFamily="34" charset="0"/>
            </a:endParaRPr>
          </a:p>
          <a:p>
            <a:pPr algn="l">
              <a:spcAft>
                <a:spcPts val="600"/>
              </a:spcAft>
            </a:pPr>
            <a:r>
              <a:rPr lang="en-US" sz="2800" b="1" dirty="0">
                <a:solidFill>
                  <a:srgbClr val="000000"/>
                </a:solidFill>
                <a:latin typeface="Verdana" panose="020B0604030504040204" pitchFamily="34" charset="0"/>
                <a:ea typeface="Verdana" panose="020B0604030504040204" pitchFamily="34" charset="0"/>
              </a:rPr>
              <a:t>§ 103: In exercising the authorities granted in this Act, the Secretary shall take into consideration--</a:t>
            </a:r>
          </a:p>
          <a:p>
            <a:pPr marL="0" marR="0">
              <a:spcBef>
                <a:spcPts val="0"/>
              </a:spcBef>
              <a:spcAft>
                <a:spcPts val="600"/>
              </a:spcAft>
            </a:pPr>
            <a:r>
              <a:rPr lang="en-US" sz="2600" b="1" dirty="0">
                <a:effectLst/>
                <a:latin typeface="Verdana" panose="020B0604030504040204" pitchFamily="34" charset="0"/>
                <a:ea typeface="Verdana" panose="020B0604030504040204" pitchFamily="34" charset="0"/>
                <a:cs typeface="Times New Roman" panose="02020603050405020304" pitchFamily="18" charset="0"/>
              </a:rPr>
              <a:t>(8) </a:t>
            </a:r>
            <a:r>
              <a:rPr lang="en-US" sz="2600" dirty="0">
                <a:effectLst/>
                <a:latin typeface="Verdana" panose="020B0604030504040204" pitchFamily="34" charset="0"/>
                <a:ea typeface="Verdana" panose="020B0604030504040204" pitchFamily="34" charset="0"/>
                <a:cs typeface="Times New Roman" panose="02020603050405020304" pitchFamily="18" charset="0"/>
              </a:rPr>
              <a:t>protecting the retirement security of Americans by  purchasing troubled assets held by or on behalf of an eligible  retirement plan described in clause (iii), (iv), (v), or (vi) of  section 402(c)(8)(B) of the Internal Revenue Code of 1986,  except that such authority shall not extend to any compensation  arrangements subject to section 409A of such Code; and </a:t>
            </a:r>
          </a:p>
          <a:p>
            <a:pPr marL="0" marR="0">
              <a:spcBef>
                <a:spcPts val="0"/>
              </a:spcBef>
              <a:spcAft>
                <a:spcPts val="600"/>
              </a:spcAft>
            </a:pPr>
            <a:r>
              <a:rPr lang="en-US" sz="2600" b="1" dirty="0">
                <a:effectLst/>
                <a:latin typeface="Verdana" panose="020B0604030504040204" pitchFamily="34" charset="0"/>
                <a:ea typeface="Verdana" panose="020B0604030504040204" pitchFamily="34" charset="0"/>
                <a:cs typeface="Times New Roman" panose="02020603050405020304" pitchFamily="18" charset="0"/>
              </a:rPr>
              <a:t>(9) </a:t>
            </a:r>
            <a:r>
              <a:rPr lang="en-US" sz="2600" dirty="0">
                <a:effectLst/>
                <a:latin typeface="Verdana" panose="020B0604030504040204" pitchFamily="34" charset="0"/>
                <a:ea typeface="Verdana" panose="020B0604030504040204" pitchFamily="34" charset="0"/>
                <a:cs typeface="Times New Roman" panose="02020603050405020304" pitchFamily="18" charset="0"/>
              </a:rPr>
              <a:t>the utility of purchasing other real estate owned and  instruments backed by mortgages on multifamily properties. </a:t>
            </a:r>
            <a:endParaRPr lang="en-US" sz="2600" dirty="0">
              <a:solidFill>
                <a:srgbClr val="000000"/>
              </a:solidFill>
              <a:latin typeface="Verdana" panose="020B0604030504040204" pitchFamily="34" charset="0"/>
            </a:endParaRPr>
          </a:p>
        </p:txBody>
      </p:sp>
    </p:spTree>
    <p:extLst>
      <p:ext uri="{BB962C8B-B14F-4D97-AF65-F5344CB8AC3E}">
        <p14:creationId xmlns:p14="http://schemas.microsoft.com/office/powerpoint/2010/main" val="1244957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5601533"/>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a:t>
            </a:r>
          </a:p>
          <a:p>
            <a:pPr algn="l"/>
            <a:endParaRPr lang="en-US" sz="4000" b="0" i="0" dirty="0">
              <a:solidFill>
                <a:srgbClr val="000000"/>
              </a:solidFill>
              <a:effectLst/>
              <a:latin typeface="Verdana" panose="020B0604030504040204" pitchFamily="34" charset="0"/>
            </a:endParaRPr>
          </a:p>
          <a:p>
            <a:pPr algn="l"/>
            <a:r>
              <a:rPr lang="en-US" sz="4000" b="0" i="0" dirty="0">
                <a:solidFill>
                  <a:srgbClr val="000000"/>
                </a:solidFill>
                <a:effectLst/>
                <a:latin typeface="Verdana" panose="020B0604030504040204" pitchFamily="34" charset="0"/>
              </a:rPr>
              <a:t>Suppose Congress authorized the federal Securities and Exchange Commission (SEC) to “regulate cryptocurrency futures in the public interest, convenience and necessity.”</a:t>
            </a:r>
          </a:p>
          <a:p>
            <a:pPr algn="l"/>
            <a:endParaRPr lang="en-US" sz="4000" dirty="0">
              <a:solidFill>
                <a:srgbClr val="000000"/>
              </a:solidFill>
              <a:latin typeface="Verdana" panose="020B0604030504040204" pitchFamily="34" charset="0"/>
            </a:endParaRPr>
          </a:p>
          <a:p>
            <a:pPr algn="l"/>
            <a:r>
              <a:rPr lang="en-US" sz="4000" dirty="0">
                <a:solidFill>
                  <a:srgbClr val="000000"/>
                </a:solidFill>
                <a:latin typeface="Verdana" panose="020B0604030504040204" pitchFamily="34" charset="0"/>
              </a:rPr>
              <a:t>Is it consistent with the Constitution for Congress to do this?</a:t>
            </a:r>
          </a:p>
        </p:txBody>
      </p:sp>
    </p:spTree>
    <p:extLst>
      <p:ext uri="{BB962C8B-B14F-4D97-AF65-F5344CB8AC3E}">
        <p14:creationId xmlns:p14="http://schemas.microsoft.com/office/powerpoint/2010/main" val="25769499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7786747"/>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The Bailout</a:t>
            </a:r>
          </a:p>
          <a:p>
            <a:pPr algn="l">
              <a:spcAft>
                <a:spcPts val="600"/>
              </a:spcAft>
            </a:pPr>
            <a:r>
              <a:rPr lang="en-US" sz="3200" b="0" i="0" dirty="0">
                <a:solidFill>
                  <a:srgbClr val="000000"/>
                </a:solidFill>
                <a:effectLst/>
                <a:latin typeface="Verdana" panose="020B0604030504040204" pitchFamily="34" charset="0"/>
              </a:rPr>
              <a:t>What to make of this example? </a:t>
            </a:r>
            <a:endParaRPr lang="en-US" sz="3200" dirty="0">
              <a:solidFill>
                <a:srgbClr val="000000"/>
              </a:solidFill>
              <a:latin typeface="Verdana" panose="020B0604030504040204" pitchFamily="34" charset="0"/>
            </a:endParaRPr>
          </a:p>
          <a:p>
            <a:pPr marL="457200" indent="-457200" algn="l">
              <a:spcAft>
                <a:spcPts val="600"/>
              </a:spcAft>
              <a:buFont typeface="Arial" panose="020B0604020202020204" pitchFamily="34" charset="0"/>
              <a:buChar char="•"/>
            </a:pPr>
            <a:r>
              <a:rPr lang="en-US" sz="3200" b="0" dirty="0">
                <a:solidFill>
                  <a:srgbClr val="000000"/>
                </a:solidFill>
                <a:effectLst/>
                <a:latin typeface="Verdana" panose="020B0604030504040204" pitchFamily="34" charset="0"/>
              </a:rPr>
              <a:t>If </a:t>
            </a:r>
            <a:r>
              <a:rPr lang="en-US" sz="3200" b="0" i="0" dirty="0">
                <a:solidFill>
                  <a:srgbClr val="000000"/>
                </a:solidFill>
                <a:effectLst/>
                <a:latin typeface="Verdana" panose="020B0604030504040204" pitchFamily="34" charset="0"/>
              </a:rPr>
              <a:t>there is a danger that the political branches will act irresponsibly, with Congress turning over one of its most basic powers – spending – to the executive, then:</a:t>
            </a:r>
          </a:p>
          <a:p>
            <a:pPr marL="914400" lvl="1" indent="-457200">
              <a:spcAft>
                <a:spcPts val="600"/>
              </a:spcAft>
              <a:buFont typeface="Arial" panose="020B0604020202020204" pitchFamily="34" charset="0"/>
              <a:buChar char="•"/>
            </a:pPr>
            <a:r>
              <a:rPr lang="en-US" sz="3200" i="1" dirty="0">
                <a:solidFill>
                  <a:srgbClr val="000000"/>
                </a:solidFill>
                <a:latin typeface="Verdana" panose="020B0604030504040204" pitchFamily="34" charset="0"/>
              </a:rPr>
              <a:t>Courts</a:t>
            </a:r>
            <a:r>
              <a:rPr lang="en-US" sz="3200" dirty="0">
                <a:solidFill>
                  <a:srgbClr val="000000"/>
                </a:solidFill>
                <a:latin typeface="Verdana" panose="020B0604030504040204" pitchFamily="34" charset="0"/>
              </a:rPr>
              <a:t> need to enforce some delegation limits, in order to ensure that a basic feature of the constitutional order (Congress legislates; the President faithfully executes) is respected?</a:t>
            </a:r>
          </a:p>
          <a:p>
            <a:pPr marL="457200" indent="-457200">
              <a:spcAft>
                <a:spcPts val="600"/>
              </a:spcAft>
              <a:buFont typeface="Arial" panose="020B0604020202020204" pitchFamily="34" charset="0"/>
              <a:buChar char="•"/>
            </a:pPr>
            <a:r>
              <a:rPr lang="en-US" sz="3200" dirty="0">
                <a:solidFill>
                  <a:srgbClr val="FF0000"/>
                </a:solidFill>
                <a:latin typeface="Verdana" panose="020B0604030504040204" pitchFamily="34" charset="0"/>
              </a:rPr>
              <a:t>Or …</a:t>
            </a:r>
          </a:p>
          <a:p>
            <a:pPr marL="914400" lvl="1" indent="-457200">
              <a:spcAft>
                <a:spcPts val="600"/>
              </a:spcAft>
              <a:buFont typeface="Arial" panose="020B0604020202020204" pitchFamily="34" charset="0"/>
              <a:buChar char="•"/>
            </a:pPr>
            <a:endParaRPr lang="en-US" sz="3200" b="0" i="0" dirty="0">
              <a:solidFill>
                <a:srgbClr val="000000"/>
              </a:solidFill>
              <a:effectLst/>
              <a:latin typeface="Verdana" panose="020B0604030504040204" pitchFamily="34" charset="0"/>
            </a:endParaRPr>
          </a:p>
          <a:p>
            <a:pPr marL="1028700" lvl="1" indent="-571500">
              <a:spcAft>
                <a:spcPts val="600"/>
              </a:spcAft>
              <a:buFont typeface="Arial" panose="020B0604020202020204" pitchFamily="34" charset="0"/>
              <a:buChar char="•"/>
            </a:pPr>
            <a:endParaRPr lang="en-US" sz="4000" b="0" i="0" dirty="0">
              <a:solidFill>
                <a:srgbClr val="000000"/>
              </a:solidFill>
              <a:effectLst/>
              <a:latin typeface="Verdana" panose="020B0604030504040204" pitchFamily="34" charset="0"/>
            </a:endParaRPr>
          </a:p>
          <a:p>
            <a:pPr algn="l"/>
            <a:endParaRPr lang="en-US" sz="4000" dirty="0">
              <a:solidFill>
                <a:srgbClr val="000000"/>
              </a:solidFill>
              <a:latin typeface="Verdana" panose="020B0604030504040204" pitchFamily="34" charset="0"/>
            </a:endParaRPr>
          </a:p>
        </p:txBody>
      </p:sp>
    </p:spTree>
    <p:extLst>
      <p:ext uri="{BB962C8B-B14F-4D97-AF65-F5344CB8AC3E}">
        <p14:creationId xmlns:p14="http://schemas.microsoft.com/office/powerpoint/2010/main" val="16639731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6724918"/>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The Bailout</a:t>
            </a:r>
          </a:p>
          <a:p>
            <a:pPr algn="l">
              <a:spcAft>
                <a:spcPts val="600"/>
              </a:spcAft>
            </a:pPr>
            <a:r>
              <a:rPr lang="en-US" sz="3200" b="0" i="0" dirty="0">
                <a:solidFill>
                  <a:srgbClr val="000000"/>
                </a:solidFill>
                <a:effectLst/>
                <a:latin typeface="Verdana" panose="020B0604030504040204" pitchFamily="34" charset="0"/>
              </a:rPr>
              <a:t>What to make of this example? (cont.)</a:t>
            </a:r>
            <a:endParaRPr lang="en-US" sz="3200" dirty="0">
              <a:solidFill>
                <a:srgbClr val="000000"/>
              </a:solidFill>
              <a:latin typeface="Verdana" panose="020B0604030504040204" pitchFamily="34" charset="0"/>
            </a:endParaRPr>
          </a:p>
          <a:p>
            <a:pPr marL="457200" indent="-457200" algn="l">
              <a:spcAft>
                <a:spcPts val="600"/>
              </a:spcAft>
              <a:buFont typeface="Arial" panose="020B0604020202020204" pitchFamily="34" charset="0"/>
              <a:buChar char="•"/>
            </a:pPr>
            <a:r>
              <a:rPr lang="en-US" sz="2800" b="0" i="0" dirty="0">
                <a:solidFill>
                  <a:srgbClr val="000000"/>
                </a:solidFill>
                <a:effectLst/>
                <a:latin typeface="Verdana" panose="020B0604030504040204" pitchFamily="34" charset="0"/>
              </a:rPr>
              <a:t>The political branches </a:t>
            </a:r>
            <a:r>
              <a:rPr lang="en-US" sz="2800" i="1" dirty="0">
                <a:solidFill>
                  <a:srgbClr val="000000"/>
                </a:solidFill>
                <a:latin typeface="Verdana" panose="020B0604030504040204" pitchFamily="34" charset="0"/>
              </a:rPr>
              <a:t>do</a:t>
            </a:r>
            <a:r>
              <a:rPr lang="en-US" sz="2800" dirty="0">
                <a:solidFill>
                  <a:srgbClr val="000000"/>
                </a:solidFill>
                <a:latin typeface="Verdana" panose="020B0604030504040204" pitchFamily="34" charset="0"/>
              </a:rPr>
              <a:t> attend to this danger and address it. </a:t>
            </a:r>
          </a:p>
          <a:p>
            <a:pPr marL="914400" lvl="1" indent="-457200">
              <a:spcAft>
                <a:spcPts val="600"/>
              </a:spcAft>
              <a:buFont typeface="Arial" panose="020B0604020202020204" pitchFamily="34" charset="0"/>
              <a:buChar char="•"/>
            </a:pPr>
            <a:r>
              <a:rPr lang="en-US" sz="2800" dirty="0">
                <a:solidFill>
                  <a:srgbClr val="000000"/>
                </a:solidFill>
                <a:latin typeface="Verdana" panose="020B0604030504040204" pitchFamily="34" charset="0"/>
              </a:rPr>
              <a:t>How detailed legislation should be is something the political branches are best suited to handle: they are the legislators, not judges. Note concerns that without relatively quick legislation, there might be a financial collapse and depression.</a:t>
            </a:r>
          </a:p>
          <a:p>
            <a:pPr marL="914400" lvl="1" indent="-457200">
              <a:spcAft>
                <a:spcPts val="600"/>
              </a:spcAft>
              <a:buFont typeface="Arial" panose="020B0604020202020204" pitchFamily="34" charset="0"/>
              <a:buChar char="•"/>
            </a:pPr>
            <a:r>
              <a:rPr lang="en-US" sz="2800" b="0" i="0" dirty="0">
                <a:solidFill>
                  <a:srgbClr val="000000"/>
                </a:solidFill>
                <a:effectLst/>
                <a:latin typeface="Verdana" panose="020B0604030504040204" pitchFamily="34" charset="0"/>
              </a:rPr>
              <a:t>Ju</a:t>
            </a:r>
            <a:r>
              <a:rPr lang="en-US" sz="2800" dirty="0">
                <a:solidFill>
                  <a:srgbClr val="000000"/>
                </a:solidFill>
                <a:latin typeface="Verdana" panose="020B0604030504040204" pitchFamily="34" charset="0"/>
              </a:rPr>
              <a:t>dges are not well suited to making these kinds of determinations.</a:t>
            </a:r>
          </a:p>
          <a:p>
            <a:pPr marL="1371600" lvl="2" indent="-457200">
              <a:spcAft>
                <a:spcPts val="600"/>
              </a:spcAft>
              <a:buFont typeface="Arial" panose="020B0604020202020204" pitchFamily="34" charset="0"/>
              <a:buChar char="•"/>
            </a:pPr>
            <a:r>
              <a:rPr lang="en-US" sz="2800" dirty="0">
                <a:solidFill>
                  <a:srgbClr val="000000"/>
                </a:solidFill>
                <a:latin typeface="Verdana" panose="020B0604030504040204" pitchFamily="34" charset="0"/>
              </a:rPr>
              <a:t>Deference?</a:t>
            </a:r>
          </a:p>
          <a:p>
            <a:pPr marL="1371600" lvl="2" indent="-457200">
              <a:spcAft>
                <a:spcPts val="600"/>
              </a:spcAft>
              <a:buFont typeface="Arial" panose="020B0604020202020204" pitchFamily="34" charset="0"/>
              <a:buChar char="•"/>
            </a:pPr>
            <a:r>
              <a:rPr lang="en-US" sz="2800" dirty="0">
                <a:solidFill>
                  <a:srgbClr val="000000"/>
                </a:solidFill>
                <a:latin typeface="Verdana" panose="020B0604030504040204" pitchFamily="34" charset="0"/>
              </a:rPr>
              <a:t>Is it like political question doctrine – lack of judicially manageable standards?</a:t>
            </a:r>
          </a:p>
        </p:txBody>
      </p:sp>
    </p:spTree>
    <p:extLst>
      <p:ext uri="{BB962C8B-B14F-4D97-AF65-F5344CB8AC3E}">
        <p14:creationId xmlns:p14="http://schemas.microsoft.com/office/powerpoint/2010/main" val="12025974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4955203"/>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a:t>
            </a:r>
            <a:r>
              <a:rPr lang="en-US" sz="3800" b="1" dirty="0">
                <a:solidFill>
                  <a:srgbClr val="000000"/>
                </a:solidFill>
                <a:latin typeface="Verdana" panose="020B0604030504040204" pitchFamily="34" charset="0"/>
              </a:rPr>
              <a:t>The National Emergencies Act of 1976, 50 U.S.C. § 1621:</a:t>
            </a:r>
            <a:endParaRPr lang="en-US" sz="3800" b="1" i="0" dirty="0">
              <a:solidFill>
                <a:srgbClr val="000000"/>
              </a:solidFill>
              <a:effectLst/>
              <a:latin typeface="Verdana" panose="020B0604030504040204" pitchFamily="34" charset="0"/>
            </a:endParaRPr>
          </a:p>
          <a:p>
            <a:pPr algn="l"/>
            <a:r>
              <a:rPr lang="en-US" sz="4000" b="0" i="0" dirty="0">
                <a:solidFill>
                  <a:srgbClr val="000000"/>
                </a:solidFill>
                <a:effectLst/>
                <a:latin typeface="Verdana" panose="020B0604030504040204" pitchFamily="34" charset="0"/>
              </a:rPr>
              <a:t>(a) With respect to Acts of Congress authorizing the exercise, during the period of a national emergency, of any special or extraordinary power, the President is authorized to declare such national emergency.…</a:t>
            </a:r>
          </a:p>
        </p:txBody>
      </p:sp>
    </p:spTree>
    <p:extLst>
      <p:ext uri="{BB962C8B-B14F-4D97-AF65-F5344CB8AC3E}">
        <p14:creationId xmlns:p14="http://schemas.microsoft.com/office/powerpoint/2010/main" val="34393804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3724096"/>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a:t>
            </a:r>
            <a:r>
              <a:rPr lang="en-US" sz="3800" b="1" dirty="0">
                <a:solidFill>
                  <a:srgbClr val="000000"/>
                </a:solidFill>
                <a:latin typeface="Verdana" panose="020B0604030504040204" pitchFamily="34" charset="0"/>
              </a:rPr>
              <a:t>The National Emergencies Act of 1976, 50 U.S.C. § 1621:</a:t>
            </a:r>
            <a:endParaRPr lang="en-US" sz="3800" b="1" dirty="0">
              <a:solidFill>
                <a:srgbClr val="000000"/>
              </a:solidFill>
              <a:latin typeface="Verdana" panose="020B0604030504040204" pitchFamily="34" charset="0"/>
              <a:ea typeface="Verdana" panose="020B0604030504040204" pitchFamily="34" charset="0"/>
            </a:endParaRPr>
          </a:p>
          <a:p>
            <a:pPr marL="571500" indent="-571500" algn="l">
              <a:buFont typeface="Arial" panose="020B0604020202020204" pitchFamily="34" charset="0"/>
              <a:buChar char="•"/>
            </a:pPr>
            <a:endParaRPr lang="en-US" sz="4000" b="0" i="0" dirty="0">
              <a:solidFill>
                <a:srgbClr val="000000"/>
              </a:solidFill>
              <a:effectLst/>
              <a:latin typeface="Verdana" panose="020B0604030504040204" pitchFamily="34" charset="0"/>
            </a:endParaRPr>
          </a:p>
          <a:p>
            <a:pPr marL="571500" indent="-571500" algn="l">
              <a:buFont typeface="Arial" panose="020B0604020202020204" pitchFamily="34" charset="0"/>
              <a:buChar char="•"/>
            </a:pPr>
            <a:r>
              <a:rPr lang="en-US" sz="4000" b="0" i="0" dirty="0">
                <a:solidFill>
                  <a:srgbClr val="000000"/>
                </a:solidFill>
                <a:effectLst/>
                <a:latin typeface="Verdana" panose="020B0604030504040204" pitchFamily="34" charset="0"/>
              </a:rPr>
              <a:t>There is </a:t>
            </a:r>
            <a:r>
              <a:rPr lang="en-US" sz="4000" b="0" i="1" dirty="0">
                <a:solidFill>
                  <a:srgbClr val="000000"/>
                </a:solidFill>
                <a:effectLst/>
                <a:latin typeface="Verdana" panose="020B0604030504040204" pitchFamily="34" charset="0"/>
              </a:rPr>
              <a:t>no</a:t>
            </a:r>
            <a:r>
              <a:rPr lang="en-US" sz="4000" b="0" i="0" dirty="0">
                <a:solidFill>
                  <a:srgbClr val="000000"/>
                </a:solidFill>
                <a:effectLst/>
                <a:latin typeface="Verdana" panose="020B0604030504040204" pitchFamily="34" charset="0"/>
              </a:rPr>
              <a:t> principle laid down for what a national emergency is. </a:t>
            </a:r>
          </a:p>
          <a:p>
            <a:pPr marL="571500" indent="-571500" algn="l">
              <a:buFont typeface="Arial" panose="020B0604020202020204" pitchFamily="34" charset="0"/>
              <a:buChar char="•"/>
            </a:pPr>
            <a:r>
              <a:rPr lang="en-US" sz="4000" dirty="0">
                <a:solidFill>
                  <a:srgbClr val="000000"/>
                </a:solidFill>
                <a:latin typeface="Verdana" panose="020B0604030504040204" pitchFamily="34" charset="0"/>
              </a:rPr>
              <a:t>Constitutional? </a:t>
            </a:r>
            <a:endParaRPr lang="en-US" sz="4000" b="0" i="0" dirty="0">
              <a:solidFill>
                <a:srgbClr val="000000"/>
              </a:solidFill>
              <a:effectLst/>
              <a:latin typeface="Verdana" panose="020B0604030504040204" pitchFamily="34" charset="0"/>
            </a:endParaRPr>
          </a:p>
        </p:txBody>
      </p:sp>
    </p:spTree>
    <p:extLst>
      <p:ext uri="{BB962C8B-B14F-4D97-AF65-F5344CB8AC3E}">
        <p14:creationId xmlns:p14="http://schemas.microsoft.com/office/powerpoint/2010/main" val="22806575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5570756"/>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a:t>
            </a:r>
            <a:r>
              <a:rPr lang="en-US" sz="3800" b="1" dirty="0">
                <a:solidFill>
                  <a:srgbClr val="000000"/>
                </a:solidFill>
                <a:latin typeface="Verdana" panose="020B0604030504040204" pitchFamily="34" charset="0"/>
              </a:rPr>
              <a:t>The National Emergencies Act of 1976, 50 U.S.C. § 1621:</a:t>
            </a:r>
          </a:p>
          <a:p>
            <a:endParaRPr lang="en-US" sz="4000" b="0" i="0" dirty="0">
              <a:solidFill>
                <a:srgbClr val="000000"/>
              </a:solidFill>
              <a:effectLst/>
              <a:latin typeface="Verdana" panose="020B0604030504040204" pitchFamily="34" charset="0"/>
            </a:endParaRPr>
          </a:p>
          <a:p>
            <a:pPr marL="571500" indent="-571500" algn="l">
              <a:buFont typeface="Arial" panose="020B0604020202020204" pitchFamily="34" charset="0"/>
              <a:buChar char="•"/>
            </a:pPr>
            <a:r>
              <a:rPr lang="en-US" sz="4000" b="0" i="0" dirty="0">
                <a:solidFill>
                  <a:srgbClr val="FF0000"/>
                </a:solidFill>
                <a:effectLst/>
                <a:latin typeface="Verdana" panose="020B0604030504040204" pitchFamily="34" charset="0"/>
              </a:rPr>
              <a:t>First</a:t>
            </a:r>
            <a:r>
              <a:rPr lang="en-US" sz="4000" b="0" i="0" dirty="0">
                <a:solidFill>
                  <a:srgbClr val="000000"/>
                </a:solidFill>
                <a:effectLst/>
                <a:latin typeface="Verdana" panose="020B0604030504040204" pitchFamily="34" charset="0"/>
              </a:rPr>
              <a:t>: A process-based approach:</a:t>
            </a:r>
            <a:endParaRPr lang="en-US" sz="4000" dirty="0">
              <a:solidFill>
                <a:srgbClr val="000000"/>
              </a:solidFill>
              <a:latin typeface="Verdana" panose="020B0604030504040204" pitchFamily="34" charset="0"/>
            </a:endParaRPr>
          </a:p>
          <a:p>
            <a:pPr marL="1028700" lvl="1" indent="-571500">
              <a:buFont typeface="Arial" panose="020B0604020202020204" pitchFamily="34" charset="0"/>
              <a:buChar char="•"/>
            </a:pPr>
            <a:r>
              <a:rPr lang="en-US" sz="4000" dirty="0">
                <a:solidFill>
                  <a:srgbClr val="000000"/>
                </a:solidFill>
                <a:latin typeface="Verdana" panose="020B0604030504040204" pitchFamily="34" charset="0"/>
              </a:rPr>
              <a:t>When approved in 1976, the Act provided that the House and Senate could overturn a Presidential determination under the Act by a </a:t>
            </a:r>
            <a:r>
              <a:rPr lang="en-US" sz="4000" i="1" dirty="0">
                <a:solidFill>
                  <a:srgbClr val="000000"/>
                </a:solidFill>
                <a:latin typeface="Verdana" panose="020B0604030504040204" pitchFamily="34" charset="0"/>
              </a:rPr>
              <a:t>concurrent resolution</a:t>
            </a:r>
            <a:r>
              <a:rPr lang="en-US" sz="4000" dirty="0">
                <a:solidFill>
                  <a:srgbClr val="000000"/>
                </a:solidFill>
                <a:latin typeface="Verdana" panose="020B0604030504040204" pitchFamily="34" charset="0"/>
              </a:rPr>
              <a:t>.</a:t>
            </a:r>
            <a:endParaRPr lang="en-US" sz="4000" b="0" i="0" dirty="0">
              <a:solidFill>
                <a:srgbClr val="000000"/>
              </a:solidFill>
              <a:effectLst/>
              <a:latin typeface="Verdana" panose="020B0604030504040204" pitchFamily="34" charset="0"/>
            </a:endParaRPr>
          </a:p>
        </p:txBody>
      </p:sp>
    </p:spTree>
    <p:extLst>
      <p:ext uri="{BB962C8B-B14F-4D97-AF65-F5344CB8AC3E}">
        <p14:creationId xmlns:p14="http://schemas.microsoft.com/office/powerpoint/2010/main" val="1705477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6155531"/>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a:t>
            </a:r>
            <a:r>
              <a:rPr lang="en-US" sz="3800" b="1" dirty="0">
                <a:solidFill>
                  <a:srgbClr val="000000"/>
                </a:solidFill>
                <a:latin typeface="Verdana" panose="020B0604030504040204" pitchFamily="34" charset="0"/>
              </a:rPr>
              <a:t>The National Emergencies Act of 1976, 50 U.S.C. § 1621:</a:t>
            </a:r>
          </a:p>
          <a:p>
            <a:endParaRPr lang="en-US" sz="3800" b="1" i="0" dirty="0">
              <a:solidFill>
                <a:srgbClr val="000000"/>
              </a:solidFill>
              <a:effectLst/>
              <a:latin typeface="Verdana" panose="020B0604030504040204" pitchFamily="34" charset="0"/>
            </a:endParaRPr>
          </a:p>
          <a:p>
            <a:r>
              <a:rPr lang="en-US" sz="4000" b="0" i="0" dirty="0">
                <a:solidFill>
                  <a:srgbClr val="000000"/>
                </a:solidFill>
                <a:effectLst/>
                <a:latin typeface="Verdana" panose="020B0604030504040204" pitchFamily="34" charset="0"/>
              </a:rPr>
              <a:t>“Concurrent Resolution”: passed by House and Senate; not presented to President for signing/veto</a:t>
            </a:r>
          </a:p>
          <a:p>
            <a:pPr marL="571500" indent="-571500" algn="l">
              <a:buFont typeface="Arial" panose="020B0604020202020204" pitchFamily="34" charset="0"/>
              <a:buChar char="•"/>
            </a:pPr>
            <a:r>
              <a:rPr lang="en-US" sz="4000" dirty="0">
                <a:solidFill>
                  <a:srgbClr val="000000"/>
                </a:solidFill>
                <a:latin typeface="Verdana" panose="020B0604030504040204" pitchFamily="34" charset="0"/>
              </a:rPr>
              <a:t>“Joint Resolution”: </a:t>
            </a:r>
          </a:p>
          <a:p>
            <a:pPr marL="1028700" lvl="1" indent="-571500">
              <a:buFont typeface="Arial" panose="020B0604020202020204" pitchFamily="34" charset="0"/>
              <a:buChar char="•"/>
            </a:pPr>
            <a:r>
              <a:rPr lang="en-US" sz="4000" dirty="0">
                <a:solidFill>
                  <a:srgbClr val="000000"/>
                </a:solidFill>
                <a:latin typeface="Verdana" panose="020B0604030504040204" pitchFamily="34" charset="0"/>
              </a:rPr>
              <a:t>another term for legislation</a:t>
            </a:r>
          </a:p>
          <a:p>
            <a:pPr marL="1028700" lvl="1" indent="-571500">
              <a:buFont typeface="Arial" panose="020B0604020202020204" pitchFamily="34" charset="0"/>
              <a:buChar char="•"/>
            </a:pPr>
            <a:r>
              <a:rPr lang="en-US" sz="4000" b="0" i="0" dirty="0">
                <a:solidFill>
                  <a:srgbClr val="000000"/>
                </a:solidFill>
                <a:effectLst/>
                <a:latin typeface="Verdana" panose="020B0604030504040204" pitchFamily="34" charset="0"/>
              </a:rPr>
              <a:t>Passed by House and Senate and </a:t>
            </a:r>
            <a:r>
              <a:rPr lang="en-US" sz="4000" b="0" i="1" dirty="0">
                <a:solidFill>
                  <a:srgbClr val="000000"/>
                </a:solidFill>
                <a:effectLst/>
                <a:latin typeface="Verdana" panose="020B0604030504040204" pitchFamily="34" charset="0"/>
              </a:rPr>
              <a:t>is</a:t>
            </a:r>
            <a:r>
              <a:rPr lang="en-US" sz="4000" b="0" i="0" dirty="0">
                <a:solidFill>
                  <a:srgbClr val="000000"/>
                </a:solidFill>
                <a:effectLst/>
                <a:latin typeface="Verdana" panose="020B0604030504040204" pitchFamily="34" charset="0"/>
              </a:rPr>
              <a:t> presented to President for signing/veto</a:t>
            </a:r>
          </a:p>
        </p:txBody>
      </p:sp>
    </p:spTree>
    <p:extLst>
      <p:ext uri="{BB962C8B-B14F-4D97-AF65-F5344CB8AC3E}">
        <p14:creationId xmlns:p14="http://schemas.microsoft.com/office/powerpoint/2010/main" val="36163371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6309420"/>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a:t>
            </a:r>
            <a:r>
              <a:rPr lang="en-US" sz="3800" b="1" dirty="0">
                <a:solidFill>
                  <a:srgbClr val="000000"/>
                </a:solidFill>
                <a:latin typeface="Verdana" panose="020B0604030504040204" pitchFamily="34" charset="0"/>
              </a:rPr>
              <a:t>The National Emergencies Act of 1976, 50 U.S.C. § 1621:</a:t>
            </a:r>
          </a:p>
          <a:p>
            <a:endParaRPr lang="en-US" sz="4000" b="0" i="0" dirty="0">
              <a:solidFill>
                <a:srgbClr val="000000"/>
              </a:solidFill>
              <a:effectLst/>
              <a:latin typeface="Verdana" panose="020B0604030504040204" pitchFamily="34" charset="0"/>
            </a:endParaRPr>
          </a:p>
          <a:p>
            <a:pPr marL="571500" indent="-571500" algn="l">
              <a:buFont typeface="Arial" panose="020B0604020202020204" pitchFamily="34" charset="0"/>
              <a:buChar char="•"/>
            </a:pPr>
            <a:r>
              <a:rPr lang="en-US" sz="3200" b="0" i="0" dirty="0">
                <a:solidFill>
                  <a:srgbClr val="000000"/>
                </a:solidFill>
                <a:effectLst/>
                <a:latin typeface="Verdana" panose="020B0604030504040204" pitchFamily="34" charset="0"/>
              </a:rPr>
              <a:t>So Congress may have judged that it’s too hard to define “national emergencies”</a:t>
            </a:r>
          </a:p>
          <a:p>
            <a:pPr marL="1028700" lvl="1" indent="-571500">
              <a:buFont typeface="Arial" panose="020B0604020202020204" pitchFamily="34" charset="0"/>
              <a:buChar char="•"/>
            </a:pPr>
            <a:r>
              <a:rPr lang="en-US" sz="3200" dirty="0">
                <a:solidFill>
                  <a:srgbClr val="000000"/>
                </a:solidFill>
                <a:latin typeface="Verdana" panose="020B0604030504040204" pitchFamily="34" charset="0"/>
              </a:rPr>
              <a:t>Definition too broad: what’s the point of a definition</a:t>
            </a:r>
          </a:p>
          <a:p>
            <a:pPr marL="1028700" lvl="1" indent="-571500">
              <a:buFont typeface="Arial" panose="020B0604020202020204" pitchFamily="34" charset="0"/>
              <a:buChar char="•"/>
            </a:pPr>
            <a:r>
              <a:rPr lang="en-US" sz="3200" b="0" i="0" dirty="0">
                <a:solidFill>
                  <a:srgbClr val="000000"/>
                </a:solidFill>
                <a:effectLst/>
                <a:latin typeface="Verdana" panose="020B0604030504040204" pitchFamily="34" charset="0"/>
              </a:rPr>
              <a:t>Definition too narrow: overly constraining, unforeseen circumstances may be left out</a:t>
            </a:r>
          </a:p>
          <a:p>
            <a:pPr marL="571500" indent="-571500">
              <a:buFont typeface="Arial" panose="020B0604020202020204" pitchFamily="34" charset="0"/>
              <a:buChar char="•"/>
            </a:pPr>
            <a:r>
              <a:rPr lang="en-US" sz="3200" dirty="0">
                <a:solidFill>
                  <a:srgbClr val="000000"/>
                </a:solidFill>
                <a:latin typeface="Verdana" panose="020B0604030504040204" pitchFamily="34" charset="0"/>
              </a:rPr>
              <a:t>Instead, provide that Congress can make a judgment on each Presidential declaration, if it so chooses, unimpeded by Presidential veto</a:t>
            </a:r>
            <a:endParaRPr lang="en-US" sz="3200" b="0" i="0" dirty="0">
              <a:solidFill>
                <a:srgbClr val="000000"/>
              </a:solidFill>
              <a:effectLst/>
              <a:latin typeface="Verdana" panose="020B0604030504040204" pitchFamily="34" charset="0"/>
            </a:endParaRPr>
          </a:p>
        </p:txBody>
      </p:sp>
    </p:spTree>
    <p:extLst>
      <p:ext uri="{BB962C8B-B14F-4D97-AF65-F5344CB8AC3E}">
        <p14:creationId xmlns:p14="http://schemas.microsoft.com/office/powerpoint/2010/main" val="31954804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4154984"/>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a:t>
            </a:r>
            <a:r>
              <a:rPr lang="en-US" sz="3800" b="1" dirty="0">
                <a:solidFill>
                  <a:srgbClr val="000000"/>
                </a:solidFill>
                <a:latin typeface="Verdana" panose="020B0604030504040204" pitchFamily="34" charset="0"/>
              </a:rPr>
              <a:t>The National Emergencies Act of 1976, 50 U.S.C. § 1621:</a:t>
            </a:r>
            <a:br>
              <a:rPr lang="en-US" sz="4000" b="0" i="0" dirty="0">
                <a:solidFill>
                  <a:srgbClr val="000000"/>
                </a:solidFill>
                <a:effectLst/>
                <a:latin typeface="Verdana" panose="020B0604030504040204" pitchFamily="34" charset="0"/>
              </a:rPr>
            </a:br>
            <a:endParaRPr lang="en-US" sz="4000" b="0" i="0" dirty="0">
              <a:solidFill>
                <a:srgbClr val="000000"/>
              </a:solidFill>
              <a:effectLst/>
              <a:latin typeface="Verdana" panose="020B0604030504040204" pitchFamily="34" charset="0"/>
            </a:endParaRPr>
          </a:p>
          <a:p>
            <a:pPr algn="l"/>
            <a:r>
              <a:rPr lang="en-US" sz="4000" u="sng" dirty="0">
                <a:solidFill>
                  <a:srgbClr val="000000"/>
                </a:solidFill>
                <a:latin typeface="Verdana" panose="020B0604030504040204" pitchFamily="34" charset="0"/>
              </a:rPr>
              <a:t>Problem</a:t>
            </a:r>
            <a:r>
              <a:rPr lang="en-US" sz="4000" dirty="0">
                <a:solidFill>
                  <a:srgbClr val="000000"/>
                </a:solidFill>
                <a:latin typeface="Verdana" panose="020B0604030504040204" pitchFamily="34" charset="0"/>
              </a:rPr>
              <a:t>:</a:t>
            </a:r>
            <a:endParaRPr lang="en-US" sz="4000" b="0" i="0" dirty="0">
              <a:solidFill>
                <a:srgbClr val="000000"/>
              </a:solidFill>
              <a:effectLst/>
              <a:latin typeface="Verdana" panose="020B0604030504040204" pitchFamily="34" charset="0"/>
            </a:endParaRPr>
          </a:p>
          <a:p>
            <a:pPr marL="571500" indent="-571500" algn="l">
              <a:buFont typeface="Arial" panose="020B0604020202020204" pitchFamily="34" charset="0"/>
              <a:buChar char="•"/>
            </a:pPr>
            <a:r>
              <a:rPr lang="en-US" sz="3600" b="0" i="0" dirty="0">
                <a:solidFill>
                  <a:srgbClr val="000000"/>
                </a:solidFill>
                <a:effectLst/>
                <a:latin typeface="Verdana" panose="020B0604030504040204" pitchFamily="34" charset="0"/>
              </a:rPr>
              <a:t>Court, in </a:t>
            </a:r>
            <a:r>
              <a:rPr lang="en-US" sz="3600" b="0" i="1" dirty="0">
                <a:solidFill>
                  <a:srgbClr val="000000"/>
                </a:solidFill>
                <a:effectLst/>
                <a:latin typeface="Verdana" panose="020B0604030504040204" pitchFamily="34" charset="0"/>
              </a:rPr>
              <a:t>Chadha</a:t>
            </a:r>
            <a:r>
              <a:rPr lang="en-US" sz="3600" b="0" i="0" dirty="0">
                <a:solidFill>
                  <a:srgbClr val="000000"/>
                </a:solidFill>
                <a:effectLst/>
                <a:latin typeface="Verdana" panose="020B0604030504040204" pitchFamily="34" charset="0"/>
              </a:rPr>
              <a:t> (1983) (CB 380) (to be covered soon), declared “legislative veto” unconstitutional.  </a:t>
            </a:r>
          </a:p>
        </p:txBody>
      </p:sp>
    </p:spTree>
    <p:extLst>
      <p:ext uri="{BB962C8B-B14F-4D97-AF65-F5344CB8AC3E}">
        <p14:creationId xmlns:p14="http://schemas.microsoft.com/office/powerpoint/2010/main" val="295622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6647974"/>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a:t>
            </a:r>
            <a:r>
              <a:rPr lang="en-US" sz="3800" b="1" dirty="0">
                <a:solidFill>
                  <a:srgbClr val="000000"/>
                </a:solidFill>
                <a:latin typeface="Verdana" panose="020B0604030504040204" pitchFamily="34" charset="0"/>
              </a:rPr>
              <a:t>The National Emergencies Act of 1976, 50 U.S.C. § 1621:</a:t>
            </a:r>
            <a:br>
              <a:rPr lang="en-US" sz="3800" b="1" dirty="0">
                <a:solidFill>
                  <a:srgbClr val="000000"/>
                </a:solidFill>
                <a:latin typeface="Verdana" panose="020B0604030504040204" pitchFamily="34" charset="0"/>
              </a:rPr>
            </a:br>
            <a:endParaRPr lang="en-US" sz="4000" b="0" i="0" dirty="0">
              <a:solidFill>
                <a:srgbClr val="000000"/>
              </a:solidFill>
              <a:effectLst/>
              <a:latin typeface="Verdana" panose="020B0604030504040204" pitchFamily="34" charset="0"/>
            </a:endParaRPr>
          </a:p>
          <a:p>
            <a:pPr algn="l"/>
            <a:r>
              <a:rPr lang="en-US" sz="3100" u="sng" dirty="0">
                <a:solidFill>
                  <a:srgbClr val="000000"/>
                </a:solidFill>
                <a:latin typeface="Verdana" panose="020B0604030504040204" pitchFamily="34" charset="0"/>
              </a:rPr>
              <a:t>Response:</a:t>
            </a:r>
          </a:p>
          <a:p>
            <a:pPr marL="571500" indent="-571500" algn="l">
              <a:buFont typeface="Arial" panose="020B0604020202020204" pitchFamily="34" charset="0"/>
              <a:buChar char="•"/>
            </a:pPr>
            <a:r>
              <a:rPr lang="en-US" sz="3100" dirty="0">
                <a:solidFill>
                  <a:srgbClr val="000000"/>
                </a:solidFill>
                <a:latin typeface="Verdana" panose="020B0604030504040204" pitchFamily="34" charset="0"/>
              </a:rPr>
              <a:t>Congress decided to amend National Emergencies Act of 1976 so that Congress could overturn the presidential declaration of national emergency only by a Joint Resolution (i.e., subject to veto).</a:t>
            </a:r>
          </a:p>
          <a:p>
            <a:pPr marL="571500" indent="-571500" algn="l">
              <a:buFont typeface="Arial" panose="020B0604020202020204" pitchFamily="34" charset="0"/>
              <a:buChar char="•"/>
            </a:pPr>
            <a:r>
              <a:rPr lang="en-US" sz="3100" b="0" i="0" dirty="0">
                <a:solidFill>
                  <a:srgbClr val="000000"/>
                </a:solidFill>
                <a:effectLst/>
                <a:latin typeface="Verdana" panose="020B0604030504040204" pitchFamily="34" charset="0"/>
              </a:rPr>
              <a:t>Now, </a:t>
            </a:r>
            <a:r>
              <a:rPr lang="en-US" sz="3100" dirty="0">
                <a:solidFill>
                  <a:srgbClr val="000000"/>
                </a:solidFill>
                <a:latin typeface="Verdana" panose="020B0604030504040204" pitchFamily="34" charset="0"/>
              </a:rPr>
              <a:t>a presidential declaration will stand even if (say) 450 Representatives and 66 Senators </a:t>
            </a:r>
            <a:r>
              <a:rPr lang="en-US" sz="3100" i="1" dirty="0">
                <a:solidFill>
                  <a:srgbClr val="000000"/>
                </a:solidFill>
                <a:latin typeface="Verdana" panose="020B0604030504040204" pitchFamily="34" charset="0"/>
              </a:rPr>
              <a:t>oppose</a:t>
            </a:r>
            <a:r>
              <a:rPr lang="en-US" sz="3100" dirty="0">
                <a:solidFill>
                  <a:srgbClr val="000000"/>
                </a:solidFill>
                <a:latin typeface="Verdana" panose="020B0604030504040204" pitchFamily="34" charset="0"/>
              </a:rPr>
              <a:t> it (because that would not be the 2/3 vote in each house to override the veto if the full membership were voting)</a:t>
            </a:r>
            <a:endParaRPr lang="en-US" sz="3100" b="0" i="0" dirty="0">
              <a:solidFill>
                <a:srgbClr val="000000"/>
              </a:solidFill>
              <a:effectLst/>
              <a:latin typeface="Verdana" panose="020B0604030504040204" pitchFamily="34" charset="0"/>
            </a:endParaRPr>
          </a:p>
        </p:txBody>
      </p:sp>
    </p:spTree>
    <p:extLst>
      <p:ext uri="{BB962C8B-B14F-4D97-AF65-F5344CB8AC3E}">
        <p14:creationId xmlns:p14="http://schemas.microsoft.com/office/powerpoint/2010/main" val="6778010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6063198"/>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a:t>
            </a:r>
            <a:r>
              <a:rPr lang="en-US" sz="3800" b="1" dirty="0">
                <a:solidFill>
                  <a:srgbClr val="000000"/>
                </a:solidFill>
                <a:latin typeface="Verdana" panose="020B0604030504040204" pitchFamily="34" charset="0"/>
              </a:rPr>
              <a:t>The National Emergencies Act of 1976, 50 U.S.C. § 1621:</a:t>
            </a:r>
          </a:p>
          <a:p>
            <a:endParaRPr lang="en-US" sz="4000" b="0" i="0" dirty="0">
              <a:solidFill>
                <a:srgbClr val="000000"/>
              </a:solidFill>
              <a:effectLst/>
              <a:latin typeface="Verdana" panose="020B0604030504040204" pitchFamily="34" charset="0"/>
            </a:endParaRPr>
          </a:p>
          <a:p>
            <a:pPr marL="571500" indent="-571500" algn="l">
              <a:buFont typeface="Arial" panose="020B0604020202020204" pitchFamily="34" charset="0"/>
              <a:buChar char="•"/>
            </a:pPr>
            <a:r>
              <a:rPr lang="en-US" sz="3400" b="0" i="0" dirty="0">
                <a:solidFill>
                  <a:srgbClr val="FF0000"/>
                </a:solidFill>
                <a:effectLst/>
                <a:latin typeface="Verdana" panose="020B0604030504040204" pitchFamily="34" charset="0"/>
              </a:rPr>
              <a:t>Second</a:t>
            </a:r>
            <a:r>
              <a:rPr lang="en-US" sz="3400" b="0" i="0" dirty="0">
                <a:solidFill>
                  <a:srgbClr val="000000"/>
                </a:solidFill>
                <a:effectLst/>
                <a:latin typeface="Verdana" panose="020B0604030504040204" pitchFamily="34" charset="0"/>
              </a:rPr>
              <a:t>: A legislative-text based approach:</a:t>
            </a:r>
            <a:endParaRPr lang="en-US" sz="3400" dirty="0">
              <a:solidFill>
                <a:srgbClr val="000000"/>
              </a:solidFill>
              <a:latin typeface="Verdana" panose="020B0604030504040204" pitchFamily="34" charset="0"/>
            </a:endParaRPr>
          </a:p>
          <a:p>
            <a:pPr marL="1028700" lvl="1" indent="-571500">
              <a:buFont typeface="Arial" panose="020B0604020202020204" pitchFamily="34" charset="0"/>
              <a:buChar char="•"/>
            </a:pPr>
            <a:r>
              <a:rPr lang="en-US" sz="3400" dirty="0">
                <a:solidFill>
                  <a:srgbClr val="000000"/>
                </a:solidFill>
                <a:latin typeface="Verdana" panose="020B0604030504040204" pitchFamily="34" charset="0"/>
              </a:rPr>
              <a:t>Declaring a national emergency has no practical effect under the NEA</a:t>
            </a:r>
          </a:p>
          <a:p>
            <a:pPr marL="1028700" lvl="1" indent="-571500">
              <a:buFont typeface="Arial" panose="020B0604020202020204" pitchFamily="34" charset="0"/>
              <a:buChar char="•"/>
            </a:pPr>
            <a:r>
              <a:rPr lang="en-US" sz="3400" b="0" i="0" dirty="0">
                <a:solidFill>
                  <a:srgbClr val="000000"/>
                </a:solidFill>
                <a:effectLst/>
                <a:latin typeface="Verdana" panose="020B0604030504040204" pitchFamily="34" charset="0"/>
              </a:rPr>
              <a:t>The practical effect comes from other statutes that delegate power to the president when he or she determines and declares there is a national emergency.</a:t>
            </a:r>
          </a:p>
          <a:p>
            <a:pPr marL="1028700" lvl="1" indent="-571500">
              <a:buFont typeface="Arial" panose="020B0604020202020204" pitchFamily="34" charset="0"/>
              <a:buChar char="•"/>
            </a:pPr>
            <a:r>
              <a:rPr lang="en-US" sz="3400" dirty="0">
                <a:solidFill>
                  <a:srgbClr val="000000"/>
                </a:solidFill>
                <a:latin typeface="Verdana" panose="020B0604030504040204" pitchFamily="34" charset="0"/>
              </a:rPr>
              <a:t>Example: </a:t>
            </a:r>
            <a:r>
              <a:rPr lang="en-US" sz="3400" b="1" dirty="0">
                <a:solidFill>
                  <a:srgbClr val="000000"/>
                </a:solidFill>
                <a:latin typeface="Verdana" panose="020B0604030504040204" pitchFamily="34" charset="0"/>
              </a:rPr>
              <a:t>10 USC § 2808 </a:t>
            </a:r>
            <a:r>
              <a:rPr lang="en-US" sz="3400" dirty="0">
                <a:solidFill>
                  <a:srgbClr val="000000"/>
                </a:solidFill>
                <a:latin typeface="Verdana" panose="020B0604030504040204" pitchFamily="34" charset="0"/>
              </a:rPr>
              <a:t>…</a:t>
            </a:r>
            <a:endParaRPr lang="en-US" sz="3400" b="0" i="0" dirty="0">
              <a:solidFill>
                <a:srgbClr val="000000"/>
              </a:solidFill>
              <a:effectLst/>
              <a:latin typeface="Verdana" panose="020B0604030504040204" pitchFamily="34" charset="0"/>
            </a:endParaRPr>
          </a:p>
        </p:txBody>
      </p:sp>
    </p:spTree>
    <p:extLst>
      <p:ext uri="{BB962C8B-B14F-4D97-AF65-F5344CB8AC3E}">
        <p14:creationId xmlns:p14="http://schemas.microsoft.com/office/powerpoint/2010/main" val="1272107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7294305"/>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a:t>
            </a:r>
          </a:p>
          <a:p>
            <a:pPr algn="l">
              <a:spcAft>
                <a:spcPts val="600"/>
              </a:spcAft>
            </a:pPr>
            <a:r>
              <a:rPr lang="en-US" sz="3200" b="0" i="0" dirty="0">
                <a:solidFill>
                  <a:srgbClr val="000000"/>
                </a:solidFill>
                <a:effectLst/>
                <a:latin typeface="Verdana" panose="020B0604030504040204" pitchFamily="34" charset="0"/>
              </a:rPr>
              <a:t>Current doctrine: </a:t>
            </a:r>
            <a:endParaRPr lang="en-US" sz="3200" dirty="0">
              <a:solidFill>
                <a:srgbClr val="000000"/>
              </a:solidFill>
              <a:latin typeface="Verdana" panose="020B0604030504040204" pitchFamily="34" charset="0"/>
            </a:endParaRPr>
          </a:p>
          <a:p>
            <a:pPr marL="457200" indent="-457200" algn="l">
              <a:spcAft>
                <a:spcPts val="600"/>
              </a:spcAft>
              <a:buFont typeface="Arial" panose="020B0604020202020204" pitchFamily="34" charset="0"/>
              <a:buChar char="•"/>
            </a:pPr>
            <a:r>
              <a:rPr lang="en-US" sz="3200" b="0" i="0" dirty="0">
                <a:solidFill>
                  <a:srgbClr val="000000"/>
                </a:solidFill>
                <a:effectLst/>
                <a:latin typeface="Verdana" panose="020B0604030504040204" pitchFamily="34" charset="0"/>
              </a:rPr>
              <a:t>In theory, the applicable test is set out in a </a:t>
            </a:r>
            <a:r>
              <a:rPr lang="en-US" sz="3200" dirty="0">
                <a:solidFill>
                  <a:srgbClr val="000000"/>
                </a:solidFill>
                <a:latin typeface="Verdana" panose="020B0604030504040204" pitchFamily="34" charset="0"/>
              </a:rPr>
              <a:t>1928 case, </a:t>
            </a:r>
            <a:r>
              <a:rPr lang="en-US" sz="3200" i="1" dirty="0">
                <a:solidFill>
                  <a:srgbClr val="000000"/>
                </a:solidFill>
                <a:latin typeface="Verdana" panose="020B0604030504040204" pitchFamily="34" charset="0"/>
              </a:rPr>
              <a:t>Hampton</a:t>
            </a:r>
            <a:r>
              <a:rPr lang="en-US" sz="3200" dirty="0">
                <a:solidFill>
                  <a:srgbClr val="000000"/>
                </a:solidFill>
                <a:latin typeface="Verdana" panose="020B0604030504040204" pitchFamily="34" charset="0"/>
              </a:rPr>
              <a:t> (CB 377):</a:t>
            </a:r>
          </a:p>
          <a:p>
            <a:pPr marL="1028700" lvl="1" indent="-571500">
              <a:spcAft>
                <a:spcPts val="600"/>
              </a:spcAft>
              <a:buFont typeface="Arial" panose="020B0604020202020204" pitchFamily="34" charset="0"/>
              <a:buChar char="•"/>
            </a:pPr>
            <a:r>
              <a:rPr lang="en-US" sz="4000" b="0" i="0" dirty="0">
                <a:solidFill>
                  <a:srgbClr val="000000"/>
                </a:solidFill>
                <a:effectLst/>
                <a:latin typeface="Verdana" panose="020B0604030504040204" pitchFamily="34" charset="0"/>
              </a:rPr>
              <a:t>Has Congress laid “down b</a:t>
            </a:r>
            <a:r>
              <a:rPr lang="en-US" sz="4000" dirty="0">
                <a:solidFill>
                  <a:srgbClr val="000000"/>
                </a:solidFill>
                <a:latin typeface="Verdana" panose="020B0604030504040204" pitchFamily="34" charset="0"/>
              </a:rPr>
              <a:t>y legislative act an </a:t>
            </a:r>
            <a:r>
              <a:rPr lang="en-US" sz="4000" dirty="0">
                <a:solidFill>
                  <a:srgbClr val="FF0000"/>
                </a:solidFill>
                <a:latin typeface="Verdana" panose="020B0604030504040204" pitchFamily="34" charset="0"/>
              </a:rPr>
              <a:t>intelligible principle </a:t>
            </a:r>
            <a:r>
              <a:rPr lang="en-US" sz="4000" dirty="0">
                <a:solidFill>
                  <a:srgbClr val="000000"/>
                </a:solidFill>
                <a:latin typeface="Verdana" panose="020B0604030504040204" pitchFamily="34" charset="0"/>
              </a:rPr>
              <a:t>to which the person or body authorized to take is directed to conform.”</a:t>
            </a:r>
          </a:p>
          <a:p>
            <a:pPr marL="457200" marR="0" lvl="0" indent="-457200" algn="l" defTabSz="914400" rtl="0" eaLnBrk="0" fontAlgn="base" latinLnBrk="0" hangingPunct="0">
              <a:lnSpc>
                <a:spcPct val="100000"/>
              </a:lnSpc>
              <a:spcBef>
                <a:spcPct val="0"/>
              </a:spcBef>
              <a:spcAft>
                <a:spcPts val="600"/>
              </a:spcAft>
              <a:buClrTx/>
              <a:buSzTx/>
              <a:buFont typeface="Arial" panose="020B0604020202020204" pitchFamily="34" charset="0"/>
              <a:buChar char="•"/>
              <a:tabLst/>
              <a:defRPr/>
            </a:pPr>
            <a:r>
              <a:rPr lang="en-US" sz="3200" dirty="0">
                <a:solidFill>
                  <a:srgbClr val="000000"/>
                </a:solidFill>
                <a:latin typeface="Verdana" panose="020B0604030504040204" pitchFamily="34" charset="0"/>
              </a:rPr>
              <a:t>Delegation upheld in </a:t>
            </a:r>
            <a:r>
              <a:rPr kumimoji="0" lang="en-US" sz="3200" b="0" i="1" u="none" strike="noStrike" kern="1200" cap="none" spc="0" normalizeH="0" baseline="0" noProof="0" dirty="0">
                <a:ln>
                  <a:noFill/>
                </a:ln>
                <a:solidFill>
                  <a:srgbClr val="000000"/>
                </a:solidFill>
                <a:effectLst/>
                <a:uLnTx/>
                <a:uFillTx/>
                <a:latin typeface="Verdana" panose="020B0604030504040204" pitchFamily="34" charset="0"/>
                <a:ea typeface="+mn-ea"/>
                <a:cs typeface="+mn-cs"/>
              </a:rPr>
              <a:t>Hampton.</a:t>
            </a:r>
          </a:p>
          <a:p>
            <a:pPr marL="457200" marR="0" lvl="0" indent="-457200" algn="l" defTabSz="914400" rtl="0" eaLnBrk="0" fontAlgn="base" latinLnBrk="0" hangingPunct="0">
              <a:lnSpc>
                <a:spcPct val="100000"/>
              </a:lnSpc>
              <a:spcBef>
                <a:spcPct val="0"/>
              </a:spcBef>
              <a:spcAft>
                <a:spcPts val="600"/>
              </a:spcAft>
              <a:buClrTx/>
              <a:buSzTx/>
              <a:buFont typeface="Arial" panose="020B0604020202020204" pitchFamily="34" charset="0"/>
              <a:buChar char="•"/>
              <a:tabLst/>
              <a:defRPr/>
            </a:pPr>
            <a:r>
              <a:rPr lang="en-US" sz="3200" dirty="0">
                <a:solidFill>
                  <a:srgbClr val="000000"/>
                </a:solidFill>
                <a:latin typeface="Verdana" panose="020B0604030504040204" pitchFamily="34" charset="0"/>
              </a:rPr>
              <a:t>But …</a:t>
            </a:r>
            <a:endParaRPr kumimoji="0" lang="en-US" sz="3200" b="0" u="none" strike="noStrike" kern="1200" cap="none" spc="0" normalizeH="0" baseline="0" noProof="0" dirty="0">
              <a:ln>
                <a:noFill/>
              </a:ln>
              <a:solidFill>
                <a:srgbClr val="000000"/>
              </a:solidFill>
              <a:effectLst/>
              <a:uLnTx/>
              <a:uFillTx/>
              <a:latin typeface="Verdana" panose="020B0604030504040204" pitchFamily="34" charset="0"/>
              <a:ea typeface="+mn-ea"/>
              <a:cs typeface="+mn-cs"/>
            </a:endParaRPr>
          </a:p>
          <a:p>
            <a:pPr marL="1028700" lvl="1" indent="-571500">
              <a:spcAft>
                <a:spcPts val="600"/>
              </a:spcAft>
              <a:buFont typeface="Arial" panose="020B0604020202020204" pitchFamily="34" charset="0"/>
              <a:buChar char="•"/>
            </a:pPr>
            <a:endParaRPr lang="en-US" sz="4000" b="0" i="0" dirty="0">
              <a:solidFill>
                <a:srgbClr val="000000"/>
              </a:solidFill>
              <a:effectLst/>
              <a:latin typeface="Verdana" panose="020B0604030504040204" pitchFamily="34" charset="0"/>
            </a:endParaRPr>
          </a:p>
          <a:p>
            <a:pPr algn="l"/>
            <a:endParaRPr lang="en-US" sz="4000" dirty="0">
              <a:solidFill>
                <a:srgbClr val="000000"/>
              </a:solidFill>
              <a:latin typeface="Verdana" panose="020B0604030504040204" pitchFamily="34" charset="0"/>
            </a:endParaRPr>
          </a:p>
        </p:txBody>
      </p:sp>
    </p:spTree>
    <p:extLst>
      <p:ext uri="{BB962C8B-B14F-4D97-AF65-F5344CB8AC3E}">
        <p14:creationId xmlns:p14="http://schemas.microsoft.com/office/powerpoint/2010/main" val="37921050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6678751"/>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a:t>
            </a:r>
            <a:r>
              <a:rPr lang="en-US" sz="3800" b="1" dirty="0">
                <a:solidFill>
                  <a:srgbClr val="000000"/>
                </a:solidFill>
                <a:latin typeface="Verdana" panose="020B0604030504040204" pitchFamily="34" charset="0"/>
              </a:rPr>
              <a:t>The National Emergencies Act of 1976, 50 U.S.C. § 1621:</a:t>
            </a:r>
            <a:endParaRPr lang="en-US" sz="3800" b="1" dirty="0">
              <a:solidFill>
                <a:srgbClr val="000000"/>
              </a:solidFill>
              <a:latin typeface="Verdana" panose="020B0604030504040204" pitchFamily="34" charset="0"/>
              <a:ea typeface="Verdana" panose="020B0604030504040204" pitchFamily="34" charset="0"/>
            </a:endParaRPr>
          </a:p>
          <a:p>
            <a:pPr algn="l"/>
            <a:r>
              <a:rPr lang="en-US" sz="4000" dirty="0">
                <a:solidFill>
                  <a:srgbClr val="000000"/>
                </a:solidFill>
                <a:latin typeface="Verdana" panose="020B0604030504040204" pitchFamily="34" charset="0"/>
              </a:rPr>
              <a:t>10 USC </a:t>
            </a:r>
            <a:r>
              <a:rPr lang="en-US" sz="4000" b="0" i="0" dirty="0">
                <a:solidFill>
                  <a:srgbClr val="000000"/>
                </a:solidFill>
                <a:effectLst/>
                <a:latin typeface="Verdana" panose="020B0604030504040204" pitchFamily="34" charset="0"/>
              </a:rPr>
              <a:t>§ 2808:</a:t>
            </a:r>
          </a:p>
          <a:p>
            <a:pPr algn="l"/>
            <a:r>
              <a:rPr lang="en-US" sz="2600" b="0" i="0" dirty="0">
                <a:solidFill>
                  <a:srgbClr val="000000"/>
                </a:solidFill>
                <a:effectLst/>
                <a:latin typeface="Verdana" panose="020B0604030504040204" pitchFamily="34" charset="0"/>
              </a:rPr>
              <a:t>(a) In the event of a declaration of war or the declaration by the President of a national emergency in accordance with the National Emergencies Act (50 U.S.C. 1601 et seq.) that requires use of the armed forces, the Secretary of Defense, without regard to any other provision of law, may undertake military construction projects, and may authorize the Secretaries of the military departments to undertake military construction projects, not otherwise authorized by law that are necessary to support such use of the armed forces. Such projects may be undertaken only within the total amount of funds that have been appropriated for military construction, including funds appropriated for family housing, that have not been obligated.</a:t>
            </a:r>
          </a:p>
        </p:txBody>
      </p:sp>
    </p:spTree>
    <p:extLst>
      <p:ext uri="{BB962C8B-B14F-4D97-AF65-F5344CB8AC3E}">
        <p14:creationId xmlns:p14="http://schemas.microsoft.com/office/powerpoint/2010/main" val="28810849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2400657"/>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a:t>
            </a:r>
            <a:r>
              <a:rPr lang="en-US" sz="3800" b="1" dirty="0">
                <a:solidFill>
                  <a:srgbClr val="000000"/>
                </a:solidFill>
                <a:latin typeface="Verdana" panose="020B0604030504040204" pitchFamily="34" charset="0"/>
              </a:rPr>
              <a:t>The National Emergencies Act of 1976, 50 U.S.C. § 1621:</a:t>
            </a:r>
            <a:endParaRPr lang="en-US" sz="4000" b="0" i="0" dirty="0">
              <a:solidFill>
                <a:srgbClr val="000000"/>
              </a:solidFill>
              <a:effectLst/>
              <a:latin typeface="Verdana" panose="020B0604030504040204" pitchFamily="34" charset="0"/>
            </a:endParaRPr>
          </a:p>
          <a:p>
            <a:pPr algn="l"/>
            <a:endParaRPr lang="en-US" sz="4000" b="0" i="0" dirty="0">
              <a:solidFill>
                <a:srgbClr val="000000"/>
              </a:solidFill>
              <a:effectLst/>
              <a:latin typeface="Verdana" panose="020B0604030504040204" pitchFamily="34" charset="0"/>
            </a:endParaRPr>
          </a:p>
          <a:p>
            <a:pPr marL="571500" indent="-571500" algn="l">
              <a:buFont typeface="Arial" panose="020B0604020202020204" pitchFamily="34" charset="0"/>
              <a:buChar char="•"/>
            </a:pPr>
            <a:r>
              <a:rPr lang="en-US" sz="3400" b="0" i="0" dirty="0">
                <a:solidFill>
                  <a:srgbClr val="000000"/>
                </a:solidFill>
                <a:effectLst/>
                <a:latin typeface="Verdana" panose="020B0604030504040204" pitchFamily="34" charset="0"/>
              </a:rPr>
              <a:t>Is there sufficient specificity in 10 U.S.C. § 2808?</a:t>
            </a:r>
          </a:p>
        </p:txBody>
      </p:sp>
    </p:spTree>
    <p:extLst>
      <p:ext uri="{BB962C8B-B14F-4D97-AF65-F5344CB8AC3E}">
        <p14:creationId xmlns:p14="http://schemas.microsoft.com/office/powerpoint/2010/main" val="17985091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6093976"/>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a:t>
            </a:r>
            <a:r>
              <a:rPr lang="en-US" sz="3800" b="1" dirty="0" err="1">
                <a:solidFill>
                  <a:srgbClr val="000000"/>
                </a:solidFill>
                <a:latin typeface="Verdana" panose="020B0604030504040204" pitchFamily="34" charset="0"/>
                <a:ea typeface="Verdana" panose="020B0604030504040204" pitchFamily="34" charset="0"/>
              </a:rPr>
              <a:t>Nat’l</a:t>
            </a:r>
            <a:r>
              <a:rPr lang="en-US" sz="3800" b="1" dirty="0">
                <a:solidFill>
                  <a:srgbClr val="000000"/>
                </a:solidFill>
                <a:latin typeface="Verdana" panose="020B0604030504040204" pitchFamily="34" charset="0"/>
                <a:ea typeface="Verdana" panose="020B0604030504040204" pitchFamily="34" charset="0"/>
              </a:rPr>
              <a:t> Emergencies Act</a:t>
            </a:r>
          </a:p>
          <a:p>
            <a:pPr algn="l"/>
            <a:r>
              <a:rPr lang="en-US" sz="4000" dirty="0">
                <a:solidFill>
                  <a:srgbClr val="000000"/>
                </a:solidFill>
                <a:latin typeface="Verdana" panose="020B0604030504040204" pitchFamily="34" charset="0"/>
              </a:rPr>
              <a:t>10 USC </a:t>
            </a:r>
            <a:r>
              <a:rPr lang="en-US" sz="4000" b="0" i="0" dirty="0">
                <a:solidFill>
                  <a:srgbClr val="000000"/>
                </a:solidFill>
                <a:effectLst/>
                <a:latin typeface="Verdana" panose="020B0604030504040204" pitchFamily="34" charset="0"/>
              </a:rPr>
              <a:t>§ 2808:</a:t>
            </a:r>
          </a:p>
          <a:p>
            <a:pPr algn="l"/>
            <a:r>
              <a:rPr lang="en-US" sz="2600" b="0" i="0" dirty="0">
                <a:solidFill>
                  <a:srgbClr val="000000"/>
                </a:solidFill>
                <a:effectLst/>
                <a:latin typeface="Verdana" panose="020B0604030504040204" pitchFamily="34" charset="0"/>
              </a:rPr>
              <a:t>(a) </a:t>
            </a:r>
            <a:r>
              <a:rPr lang="en-US" sz="2600" b="1" i="0" dirty="0">
                <a:effectLst/>
                <a:latin typeface="Verdana" panose="020B0604030504040204" pitchFamily="34" charset="0"/>
              </a:rPr>
              <a:t>In </a:t>
            </a:r>
            <a:r>
              <a:rPr lang="en-US" sz="2600" b="0" i="0" dirty="0">
                <a:solidFill>
                  <a:schemeClr val="bg1">
                    <a:lumMod val="75000"/>
                  </a:schemeClr>
                </a:solidFill>
                <a:effectLst/>
                <a:latin typeface="Verdana" panose="020B0604030504040204" pitchFamily="34" charset="0"/>
              </a:rPr>
              <a:t>the event of a declaration of war or the declaration by the President of </a:t>
            </a:r>
            <a:r>
              <a:rPr lang="en-US" sz="2600" b="1" i="0" dirty="0">
                <a:effectLst/>
                <a:latin typeface="Verdana" panose="020B0604030504040204" pitchFamily="34" charset="0"/>
              </a:rPr>
              <a:t>a </a:t>
            </a:r>
            <a:r>
              <a:rPr lang="en-US" sz="2600" b="1" i="0" dirty="0">
                <a:solidFill>
                  <a:srgbClr val="000000"/>
                </a:solidFill>
                <a:effectLst/>
                <a:latin typeface="Verdana" panose="020B0604030504040204" pitchFamily="34" charset="0"/>
              </a:rPr>
              <a:t>national emergency </a:t>
            </a:r>
            <a:r>
              <a:rPr lang="en-US" sz="2600" b="0" i="0" dirty="0">
                <a:solidFill>
                  <a:schemeClr val="bg1">
                    <a:lumMod val="75000"/>
                  </a:schemeClr>
                </a:solidFill>
                <a:effectLst/>
                <a:latin typeface="Verdana" panose="020B0604030504040204" pitchFamily="34" charset="0"/>
              </a:rPr>
              <a:t>in accordance with the National Emergencies Act (50 U.S.C. 1601 et seq.) </a:t>
            </a:r>
            <a:r>
              <a:rPr lang="en-US" sz="2600" b="1" i="0" dirty="0">
                <a:solidFill>
                  <a:srgbClr val="000000"/>
                </a:solidFill>
                <a:effectLst/>
                <a:latin typeface="Verdana" panose="020B0604030504040204" pitchFamily="34" charset="0"/>
              </a:rPr>
              <a:t>that requires use of the armed forces</a:t>
            </a:r>
            <a:r>
              <a:rPr lang="en-US" sz="2600" b="0" i="0" dirty="0">
                <a:solidFill>
                  <a:schemeClr val="bg1">
                    <a:lumMod val="75000"/>
                  </a:schemeClr>
                </a:solidFill>
                <a:effectLst/>
                <a:latin typeface="Verdana" panose="020B0604030504040204" pitchFamily="34" charset="0"/>
              </a:rPr>
              <a:t>, the Secretary of Defense, without regard to any other provision of law, may undertake military construction projects, and may authorize the Secretaries of the military departments to undertake military construction projects, not otherwise authorized by law that are necessary to support such use of the armed forces. Such projects may be undertaken only within the total amount of funds that have been appropriated for military construction, including funds appropriated for family housing, that have not been obligated.</a:t>
            </a:r>
          </a:p>
        </p:txBody>
      </p:sp>
    </p:spTree>
    <p:extLst>
      <p:ext uri="{BB962C8B-B14F-4D97-AF65-F5344CB8AC3E}">
        <p14:creationId xmlns:p14="http://schemas.microsoft.com/office/powerpoint/2010/main" val="132538035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6278642"/>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a:t>
            </a:r>
            <a:r>
              <a:rPr lang="en-US" sz="3800" b="1" dirty="0" err="1">
                <a:solidFill>
                  <a:srgbClr val="000000"/>
                </a:solidFill>
                <a:latin typeface="Verdana" panose="020B0604030504040204" pitchFamily="34" charset="0"/>
                <a:ea typeface="Verdana" panose="020B0604030504040204" pitchFamily="34" charset="0"/>
              </a:rPr>
              <a:t>Nat’l</a:t>
            </a:r>
            <a:r>
              <a:rPr lang="en-US" sz="3800" b="1" dirty="0">
                <a:solidFill>
                  <a:srgbClr val="000000"/>
                </a:solidFill>
                <a:latin typeface="Verdana" panose="020B0604030504040204" pitchFamily="34" charset="0"/>
                <a:ea typeface="Verdana" panose="020B0604030504040204" pitchFamily="34" charset="0"/>
              </a:rPr>
              <a:t> Emergencies Act</a:t>
            </a:r>
          </a:p>
          <a:p>
            <a:pPr algn="l"/>
            <a:r>
              <a:rPr lang="en-US" sz="4000" dirty="0">
                <a:solidFill>
                  <a:srgbClr val="000000"/>
                </a:solidFill>
                <a:latin typeface="Verdana" panose="020B0604030504040204" pitchFamily="34" charset="0"/>
              </a:rPr>
              <a:t>10 USC </a:t>
            </a:r>
            <a:r>
              <a:rPr lang="en-US" sz="4000" b="0" i="0" dirty="0">
                <a:solidFill>
                  <a:srgbClr val="000000"/>
                </a:solidFill>
                <a:effectLst/>
                <a:latin typeface="Verdana" panose="020B0604030504040204" pitchFamily="34" charset="0"/>
              </a:rPr>
              <a:t>§ 2808:</a:t>
            </a:r>
          </a:p>
          <a:p>
            <a:pPr algn="l"/>
            <a:r>
              <a:rPr lang="en-US" sz="2600" b="0" i="0" dirty="0">
                <a:solidFill>
                  <a:srgbClr val="000000"/>
                </a:solidFill>
                <a:effectLst/>
                <a:latin typeface="Verdana" panose="020B0604030504040204" pitchFamily="34" charset="0"/>
              </a:rPr>
              <a:t>(a) </a:t>
            </a:r>
            <a:r>
              <a:rPr lang="en-US" sz="2600" b="0" i="0" dirty="0">
                <a:solidFill>
                  <a:schemeClr val="bg1">
                    <a:lumMod val="75000"/>
                  </a:schemeClr>
                </a:solidFill>
                <a:effectLst/>
                <a:latin typeface="Verdana" panose="020B0604030504040204" pitchFamily="34" charset="0"/>
              </a:rPr>
              <a:t>In the event of a declaration of war or the declaration by the President of a national emergency in accordance with the National Emergencies Act (50 U.S.C. 1601 et seq.) that requires use of the armed forces, </a:t>
            </a:r>
            <a:r>
              <a:rPr lang="en-US" sz="2600" b="1" i="0" dirty="0">
                <a:effectLst/>
                <a:latin typeface="Verdana" panose="020B0604030504040204" pitchFamily="34" charset="0"/>
              </a:rPr>
              <a:t>the Secretary of Defense</a:t>
            </a:r>
            <a:r>
              <a:rPr lang="en-US" sz="2600" b="0" i="0" dirty="0">
                <a:solidFill>
                  <a:schemeClr val="bg1">
                    <a:lumMod val="75000"/>
                  </a:schemeClr>
                </a:solidFill>
                <a:effectLst/>
                <a:latin typeface="Verdana" panose="020B0604030504040204" pitchFamily="34" charset="0"/>
              </a:rPr>
              <a:t>, without regard to any other provision of law, </a:t>
            </a:r>
            <a:r>
              <a:rPr lang="en-US" sz="2600" b="1" i="0" dirty="0">
                <a:solidFill>
                  <a:srgbClr val="000000"/>
                </a:solidFill>
                <a:effectLst/>
                <a:latin typeface="Verdana" panose="020B0604030504040204" pitchFamily="34" charset="0"/>
              </a:rPr>
              <a:t>may undertake </a:t>
            </a:r>
            <a:r>
              <a:rPr lang="en-US" sz="3200" b="1" i="0" dirty="0">
                <a:solidFill>
                  <a:srgbClr val="000000"/>
                </a:solidFill>
                <a:effectLst/>
                <a:latin typeface="Verdana" panose="020B0604030504040204" pitchFamily="34" charset="0"/>
              </a:rPr>
              <a:t>military construction projects</a:t>
            </a:r>
            <a:r>
              <a:rPr lang="en-US" sz="2600" b="0" i="0" dirty="0">
                <a:solidFill>
                  <a:schemeClr val="bg1">
                    <a:lumMod val="75000"/>
                  </a:schemeClr>
                </a:solidFill>
                <a:effectLst/>
                <a:latin typeface="Verdana" panose="020B0604030504040204" pitchFamily="34" charset="0"/>
              </a:rPr>
              <a:t>, and may authorize the Secretaries of the military departments to undertake military construction projects, not otherwise authorized by law that are necessary to support such use of the armed forces. Such projects may be undertaken only within the total amount of funds that have been appropriated for military construction, including funds appropriated for family housing, that have not been obligated.</a:t>
            </a:r>
          </a:p>
        </p:txBody>
      </p:sp>
    </p:spTree>
    <p:extLst>
      <p:ext uri="{BB962C8B-B14F-4D97-AF65-F5344CB8AC3E}">
        <p14:creationId xmlns:p14="http://schemas.microsoft.com/office/powerpoint/2010/main" val="24619707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6093976"/>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a:t>
            </a:r>
            <a:r>
              <a:rPr lang="en-US" sz="3800" b="1" dirty="0" err="1">
                <a:solidFill>
                  <a:srgbClr val="000000"/>
                </a:solidFill>
                <a:latin typeface="Verdana" panose="020B0604030504040204" pitchFamily="34" charset="0"/>
                <a:ea typeface="Verdana" panose="020B0604030504040204" pitchFamily="34" charset="0"/>
              </a:rPr>
              <a:t>Nat’l</a:t>
            </a:r>
            <a:r>
              <a:rPr lang="en-US" sz="3800" b="1" dirty="0">
                <a:solidFill>
                  <a:srgbClr val="000000"/>
                </a:solidFill>
                <a:latin typeface="Verdana" panose="020B0604030504040204" pitchFamily="34" charset="0"/>
                <a:ea typeface="Verdana" panose="020B0604030504040204" pitchFamily="34" charset="0"/>
              </a:rPr>
              <a:t> Emergencies Act</a:t>
            </a:r>
          </a:p>
          <a:p>
            <a:pPr algn="l"/>
            <a:r>
              <a:rPr lang="en-US" sz="4000" dirty="0">
                <a:solidFill>
                  <a:srgbClr val="000000"/>
                </a:solidFill>
                <a:latin typeface="Verdana" panose="020B0604030504040204" pitchFamily="34" charset="0"/>
              </a:rPr>
              <a:t>10 USC </a:t>
            </a:r>
            <a:r>
              <a:rPr lang="en-US" sz="4000" b="0" i="0" dirty="0">
                <a:solidFill>
                  <a:srgbClr val="000000"/>
                </a:solidFill>
                <a:effectLst/>
                <a:latin typeface="Verdana" panose="020B0604030504040204" pitchFamily="34" charset="0"/>
              </a:rPr>
              <a:t>§ 2808:</a:t>
            </a:r>
          </a:p>
          <a:p>
            <a:pPr algn="l"/>
            <a:r>
              <a:rPr lang="en-US" sz="2600" b="0" i="0" dirty="0">
                <a:solidFill>
                  <a:srgbClr val="000000"/>
                </a:solidFill>
                <a:effectLst/>
                <a:latin typeface="Verdana" panose="020B0604030504040204" pitchFamily="34" charset="0"/>
              </a:rPr>
              <a:t>(a) </a:t>
            </a:r>
            <a:r>
              <a:rPr lang="en-US" sz="2600" b="0" i="0" dirty="0">
                <a:solidFill>
                  <a:schemeClr val="bg1">
                    <a:lumMod val="75000"/>
                  </a:schemeClr>
                </a:solidFill>
                <a:effectLst/>
                <a:latin typeface="Verdana" panose="020B0604030504040204" pitchFamily="34" charset="0"/>
              </a:rPr>
              <a:t>In the event of a declaration of war or the declaration by the President of a national emergency in accordance with the National Emergencies Act (50 U.S.C. 1601 et seq.) that requires use of the armed forces, the Secretary of Defense, without regard to any other provision of law, may undertake military construction projects, and may authorize the Secretaries of the military departments to undertake military construction projects, not otherwise authorized by law </a:t>
            </a:r>
            <a:r>
              <a:rPr lang="en-US" sz="2600" b="1" i="0" dirty="0">
                <a:solidFill>
                  <a:srgbClr val="000000"/>
                </a:solidFill>
                <a:effectLst/>
                <a:latin typeface="Verdana" panose="020B0604030504040204" pitchFamily="34" charset="0"/>
              </a:rPr>
              <a:t>that are necessary to support such use of the armed forces</a:t>
            </a:r>
            <a:r>
              <a:rPr lang="en-US" sz="2600" b="0" i="0" dirty="0">
                <a:solidFill>
                  <a:schemeClr val="bg1">
                    <a:lumMod val="75000"/>
                  </a:schemeClr>
                </a:solidFill>
                <a:effectLst/>
                <a:latin typeface="Verdana" panose="020B0604030504040204" pitchFamily="34" charset="0"/>
              </a:rPr>
              <a:t>. Such projects may be undertaken only within the total amount of funds that have been appropriated for military construction, including funds appropriated for family housing, that have not been obligated.</a:t>
            </a:r>
          </a:p>
        </p:txBody>
      </p:sp>
    </p:spTree>
    <p:extLst>
      <p:ext uri="{BB962C8B-B14F-4D97-AF65-F5344CB8AC3E}">
        <p14:creationId xmlns:p14="http://schemas.microsoft.com/office/powerpoint/2010/main" val="24956565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6186309"/>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a:t>
            </a:r>
            <a:r>
              <a:rPr lang="en-US" sz="3800" b="1" dirty="0" err="1">
                <a:solidFill>
                  <a:srgbClr val="000000"/>
                </a:solidFill>
                <a:latin typeface="Verdana" panose="020B0604030504040204" pitchFamily="34" charset="0"/>
                <a:ea typeface="Verdana" panose="020B0604030504040204" pitchFamily="34" charset="0"/>
              </a:rPr>
              <a:t>Nat’l</a:t>
            </a:r>
            <a:r>
              <a:rPr lang="en-US" sz="3800" b="1" dirty="0">
                <a:solidFill>
                  <a:srgbClr val="000000"/>
                </a:solidFill>
                <a:latin typeface="Verdana" panose="020B0604030504040204" pitchFamily="34" charset="0"/>
                <a:ea typeface="Verdana" panose="020B0604030504040204" pitchFamily="34" charset="0"/>
              </a:rPr>
              <a:t> Emergencies Act</a:t>
            </a:r>
          </a:p>
          <a:p>
            <a:pPr algn="l"/>
            <a:r>
              <a:rPr lang="en-US" sz="4000" dirty="0">
                <a:solidFill>
                  <a:srgbClr val="000000"/>
                </a:solidFill>
                <a:latin typeface="Verdana" panose="020B0604030504040204" pitchFamily="34" charset="0"/>
              </a:rPr>
              <a:t>10 USC </a:t>
            </a:r>
            <a:r>
              <a:rPr lang="en-US" sz="4000" b="0" i="0" dirty="0">
                <a:solidFill>
                  <a:srgbClr val="000000"/>
                </a:solidFill>
                <a:effectLst/>
                <a:latin typeface="Verdana" panose="020B0604030504040204" pitchFamily="34" charset="0"/>
              </a:rPr>
              <a:t>§ 2808:</a:t>
            </a:r>
          </a:p>
          <a:p>
            <a:pPr algn="l"/>
            <a:r>
              <a:rPr lang="en-US" sz="2600" b="0" i="0" dirty="0">
                <a:solidFill>
                  <a:srgbClr val="000000"/>
                </a:solidFill>
                <a:effectLst/>
                <a:latin typeface="Verdana" panose="020B0604030504040204" pitchFamily="34" charset="0"/>
              </a:rPr>
              <a:t>(a) </a:t>
            </a:r>
            <a:r>
              <a:rPr lang="en-US" sz="2600" b="0" i="0" dirty="0">
                <a:solidFill>
                  <a:schemeClr val="bg1">
                    <a:lumMod val="75000"/>
                  </a:schemeClr>
                </a:solidFill>
                <a:effectLst/>
                <a:latin typeface="Verdana" panose="020B0604030504040204" pitchFamily="34" charset="0"/>
              </a:rPr>
              <a:t>In the event of a declaration of war or the declaration by the President of a national emergency in accordance with the National Emergencies Act (50 U.S.C. 1601 et seq.) that requires use of the armed forces, the Secretary of Defense, without regard to any other provision of law, may undertake military construction projects, and may authorize the Secretaries of the military departments to undertake military construction projects, not otherwise authorized by law that are necessary to support such use of the armed forces. </a:t>
            </a:r>
            <a:r>
              <a:rPr lang="en-US" sz="2600" b="1" i="0" dirty="0">
                <a:solidFill>
                  <a:srgbClr val="000000"/>
                </a:solidFill>
                <a:effectLst/>
                <a:latin typeface="Verdana" panose="020B0604030504040204" pitchFamily="34" charset="0"/>
              </a:rPr>
              <a:t>Such projects may be undertaken only within the total amount of funds that have been appropriated for military construction, including funds appropriated for family housing, </a:t>
            </a:r>
            <a:r>
              <a:rPr lang="en-US" sz="3200" b="1" i="0" dirty="0">
                <a:solidFill>
                  <a:srgbClr val="000000"/>
                </a:solidFill>
                <a:effectLst/>
                <a:latin typeface="Verdana" panose="020B0604030504040204" pitchFamily="34" charset="0"/>
              </a:rPr>
              <a:t>that have not been obligated</a:t>
            </a:r>
            <a:r>
              <a:rPr lang="en-US" sz="2600" b="1" i="0" dirty="0">
                <a:solidFill>
                  <a:srgbClr val="000000"/>
                </a:solidFill>
                <a:effectLst/>
                <a:latin typeface="Verdana" panose="020B0604030504040204" pitchFamily="34" charset="0"/>
              </a:rPr>
              <a:t>.</a:t>
            </a:r>
          </a:p>
        </p:txBody>
      </p:sp>
    </p:spTree>
    <p:extLst>
      <p:ext uri="{BB962C8B-B14F-4D97-AF65-F5344CB8AC3E}">
        <p14:creationId xmlns:p14="http://schemas.microsoft.com/office/powerpoint/2010/main" val="737118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228123"/>
            <a:ext cx="11582400" cy="6401753"/>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Gundy (CB 378)</a:t>
            </a:r>
          </a:p>
          <a:p>
            <a:pPr algn="l"/>
            <a:r>
              <a:rPr lang="en-US" sz="3200" b="0" i="0" dirty="0">
                <a:solidFill>
                  <a:srgbClr val="000000"/>
                </a:solidFill>
                <a:effectLst/>
                <a:latin typeface="Verdana" panose="020B0604030504040204" pitchFamily="34" charset="0"/>
              </a:rPr>
              <a:t>Sex Offender Registration and Notification Act (SORNA)</a:t>
            </a:r>
          </a:p>
          <a:p>
            <a:pPr algn="l"/>
            <a:endParaRPr lang="en-US" sz="3400" dirty="0">
              <a:solidFill>
                <a:srgbClr val="000000"/>
              </a:solidFill>
              <a:latin typeface="Verdana" panose="020B0604030504040204" pitchFamily="34" charset="0"/>
            </a:endParaRPr>
          </a:p>
          <a:p>
            <a:pPr marL="457200" indent="-457200" algn="l">
              <a:buFont typeface="Arial" panose="020B0604020202020204" pitchFamily="34" charset="0"/>
              <a:buChar char="•"/>
            </a:pPr>
            <a:r>
              <a:rPr lang="en-US" sz="3400" b="0" i="0" dirty="0">
                <a:solidFill>
                  <a:srgbClr val="000000"/>
                </a:solidFill>
                <a:effectLst/>
                <a:latin typeface="Verdana" panose="020B0604030504040204" pitchFamily="34" charset="0"/>
              </a:rPr>
              <a:t>Sex offenders must register in national registry</a:t>
            </a:r>
          </a:p>
          <a:p>
            <a:pPr marL="457200" indent="-457200" algn="l">
              <a:buFont typeface="Arial" panose="020B0604020202020204" pitchFamily="34" charset="0"/>
              <a:buChar char="•"/>
            </a:pPr>
            <a:r>
              <a:rPr lang="en-US" sz="3400" dirty="0">
                <a:solidFill>
                  <a:srgbClr val="000000"/>
                </a:solidFill>
                <a:latin typeface="Verdana" panose="020B0604030504040204" pitchFamily="34" charset="0"/>
              </a:rPr>
              <a:t>Does this statute apply to those convicted of a sex offense before SORNA was enacted in 2006</a:t>
            </a:r>
            <a:endParaRPr lang="en-US" sz="3400" b="0" i="0" dirty="0">
              <a:solidFill>
                <a:srgbClr val="000000"/>
              </a:solidFill>
              <a:effectLst/>
              <a:latin typeface="Verdana" panose="020B0604030504040204" pitchFamily="34" charset="0"/>
            </a:endParaRPr>
          </a:p>
          <a:p>
            <a:pPr marL="457200" indent="-457200" algn="l">
              <a:buFont typeface="Arial" panose="020B0604020202020204" pitchFamily="34" charset="0"/>
              <a:buChar char="•"/>
            </a:pPr>
            <a:r>
              <a:rPr lang="en-US" sz="3400" b="0" i="0" dirty="0">
                <a:solidFill>
                  <a:srgbClr val="000000"/>
                </a:solidFill>
                <a:effectLst/>
                <a:latin typeface="Verdana" panose="020B0604030504040204" pitchFamily="34" charset="0"/>
              </a:rPr>
              <a:t>Underlying concern:</a:t>
            </a:r>
          </a:p>
          <a:p>
            <a:pPr marL="914400" lvl="1" indent="-457200">
              <a:buFont typeface="Arial" panose="020B0604020202020204" pitchFamily="34" charset="0"/>
              <a:buChar char="•"/>
            </a:pPr>
            <a:r>
              <a:rPr lang="en-US" sz="3400" dirty="0">
                <a:solidFill>
                  <a:srgbClr val="000000"/>
                </a:solidFill>
                <a:latin typeface="Verdana" panose="020B0604030504040204" pitchFamily="34" charset="0"/>
              </a:rPr>
              <a:t>Is registration punishment? If so, would likely violate the Ex Post Facto clause [Art. I § 9 cl 3]</a:t>
            </a:r>
          </a:p>
          <a:p>
            <a:pPr marL="914400" lvl="1" indent="-457200">
              <a:buFont typeface="Arial" panose="020B0604020202020204" pitchFamily="34" charset="0"/>
              <a:buChar char="•"/>
            </a:pPr>
            <a:r>
              <a:rPr lang="en-US" sz="3400" dirty="0">
                <a:solidFill>
                  <a:srgbClr val="000000"/>
                </a:solidFill>
                <a:latin typeface="Verdana" panose="020B0604030504040204" pitchFamily="34" charset="0"/>
              </a:rPr>
              <a:t>If not punishment, not an Ex Post Facto clause violation, but there are still policy questions about making it retroactive</a:t>
            </a:r>
            <a:endParaRPr lang="en-US" sz="3400" b="0" i="0" dirty="0">
              <a:solidFill>
                <a:srgbClr val="000000"/>
              </a:solidFill>
              <a:effectLst/>
              <a:latin typeface="Verdana" panose="020B0604030504040204" pitchFamily="34" charset="0"/>
            </a:endParaRPr>
          </a:p>
        </p:txBody>
      </p:sp>
    </p:spTree>
    <p:extLst>
      <p:ext uri="{BB962C8B-B14F-4D97-AF65-F5344CB8AC3E}">
        <p14:creationId xmlns:p14="http://schemas.microsoft.com/office/powerpoint/2010/main" val="24858965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228123"/>
            <a:ext cx="11582400" cy="4832092"/>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Gundy (CB 378)</a:t>
            </a:r>
          </a:p>
          <a:p>
            <a:pPr algn="l"/>
            <a:r>
              <a:rPr lang="en-US" sz="3200" b="0" i="0" dirty="0">
                <a:solidFill>
                  <a:srgbClr val="000000"/>
                </a:solidFill>
                <a:effectLst/>
                <a:latin typeface="Verdana" panose="020B0604030504040204" pitchFamily="34" charset="0"/>
              </a:rPr>
              <a:t>Sex Offender Registration and Notification Act (SORNA)</a:t>
            </a:r>
          </a:p>
          <a:p>
            <a:pPr algn="l"/>
            <a:endParaRPr lang="en-US" sz="3400" dirty="0">
              <a:solidFill>
                <a:srgbClr val="000000"/>
              </a:solidFill>
              <a:latin typeface="Verdana" panose="020B0604030504040204" pitchFamily="34" charset="0"/>
            </a:endParaRPr>
          </a:p>
          <a:p>
            <a:pPr marL="457200" indent="-457200" algn="l">
              <a:buFont typeface="Arial" panose="020B0604020202020204" pitchFamily="34" charset="0"/>
              <a:buChar char="•"/>
            </a:pPr>
            <a:r>
              <a:rPr lang="en-US" sz="3400" b="0" i="0" dirty="0">
                <a:solidFill>
                  <a:srgbClr val="000000"/>
                </a:solidFill>
                <a:effectLst/>
                <a:latin typeface="Verdana" panose="020B0604030504040204" pitchFamily="34" charset="0"/>
              </a:rPr>
              <a:t>How did Congress handle this? </a:t>
            </a:r>
          </a:p>
          <a:p>
            <a:pPr marL="457200" indent="-457200" algn="l">
              <a:buFont typeface="Arial" panose="020B0604020202020204" pitchFamily="34" charset="0"/>
              <a:buChar char="•"/>
            </a:pPr>
            <a:r>
              <a:rPr lang="en-US" sz="3400" dirty="0">
                <a:solidFill>
                  <a:srgbClr val="000000"/>
                </a:solidFill>
                <a:latin typeface="Verdana" panose="020B0604030504040204" pitchFamily="34" charset="0"/>
              </a:rPr>
              <a:t>“[The] Attorney General shall have the authority to specify the applicability of the [registration requirements] to sex offenders convicted before the enactment of this chapter.” (CB 378)</a:t>
            </a:r>
          </a:p>
          <a:p>
            <a:pPr marL="457200" indent="-457200" algn="l">
              <a:buFont typeface="Arial" panose="020B0604020202020204" pitchFamily="34" charset="0"/>
              <a:buChar char="•"/>
            </a:pPr>
            <a:r>
              <a:rPr lang="en-US" sz="3400" b="0" i="0" dirty="0">
                <a:solidFill>
                  <a:srgbClr val="000000"/>
                </a:solidFill>
                <a:effectLst/>
                <a:latin typeface="Verdana" panose="020B0604030504040204" pitchFamily="34" charset="0"/>
              </a:rPr>
              <a:t>What does this mean? Here are three takes </a:t>
            </a:r>
            <a:r>
              <a:rPr lang="en-US" sz="3400" dirty="0">
                <a:solidFill>
                  <a:srgbClr val="000000"/>
                </a:solidFill>
                <a:latin typeface="Verdana" panose="020B0604030504040204" pitchFamily="34" charset="0"/>
              </a:rPr>
              <a:t>on it:</a:t>
            </a:r>
            <a:endParaRPr lang="en-US" sz="3400" b="0" i="0" dirty="0">
              <a:solidFill>
                <a:srgbClr val="000000"/>
              </a:solidFill>
              <a:effectLst/>
              <a:latin typeface="Verdana" panose="020B0604030504040204" pitchFamily="34" charset="0"/>
            </a:endParaRPr>
          </a:p>
        </p:txBody>
      </p:sp>
    </p:spTree>
    <p:extLst>
      <p:ext uri="{BB962C8B-B14F-4D97-AF65-F5344CB8AC3E}">
        <p14:creationId xmlns:p14="http://schemas.microsoft.com/office/powerpoint/2010/main" val="1315173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228123"/>
            <a:ext cx="11582400" cy="6540252"/>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Gundy (CB 378)</a:t>
            </a:r>
          </a:p>
          <a:p>
            <a:pPr algn="l">
              <a:spcAft>
                <a:spcPts val="600"/>
              </a:spcAft>
            </a:pPr>
            <a:r>
              <a:rPr lang="en-US" sz="3200" b="0" i="0" dirty="0">
                <a:solidFill>
                  <a:srgbClr val="000000"/>
                </a:solidFill>
                <a:effectLst/>
                <a:latin typeface="Verdana" panose="020B0604030504040204" pitchFamily="34" charset="0"/>
              </a:rPr>
              <a:t>Sex Offender Registration and Notification Act (SORNA)</a:t>
            </a:r>
          </a:p>
          <a:p>
            <a:pPr marL="457200" indent="-457200" algn="l">
              <a:buFont typeface="Arial" panose="020B0604020202020204" pitchFamily="34" charset="0"/>
              <a:buChar char="•"/>
            </a:pPr>
            <a:r>
              <a:rPr lang="en-US" sz="3200" b="1" i="0" dirty="0">
                <a:solidFill>
                  <a:srgbClr val="000000"/>
                </a:solidFill>
                <a:effectLst/>
                <a:latin typeface="Verdana" panose="020B0604030504040204" pitchFamily="34" charset="0"/>
              </a:rPr>
              <a:t>Take 1</a:t>
            </a:r>
            <a:r>
              <a:rPr lang="en-US" sz="3200" b="0" i="0" dirty="0">
                <a:solidFill>
                  <a:srgbClr val="000000"/>
                </a:solidFill>
                <a:effectLst/>
                <a:latin typeface="Verdana" panose="020B0604030504040204" pitchFamily="34" charset="0"/>
              </a:rPr>
              <a:t>: Congress dodged a basic policy issue (</a:t>
            </a:r>
            <a:r>
              <a:rPr lang="en-US" sz="3200" dirty="0">
                <a:solidFill>
                  <a:srgbClr val="000000"/>
                </a:solidFill>
                <a:latin typeface="Verdana" panose="020B0604030504040204" pitchFamily="34" charset="0"/>
              </a:rPr>
              <a:t>retroactivity) and handed the decision over to the AG without guidance; </a:t>
            </a:r>
            <a:r>
              <a:rPr lang="en-US" sz="3200" b="1" dirty="0">
                <a:solidFill>
                  <a:srgbClr val="000000"/>
                </a:solidFill>
                <a:latin typeface="Verdana" panose="020B0604030504040204" pitchFamily="34" charset="0"/>
              </a:rPr>
              <a:t>OR …</a:t>
            </a:r>
          </a:p>
          <a:p>
            <a:pPr marL="457200" indent="-457200" algn="l">
              <a:buFont typeface="Arial" panose="020B0604020202020204" pitchFamily="34" charset="0"/>
              <a:buChar char="•"/>
            </a:pPr>
            <a:r>
              <a:rPr lang="en-US" sz="3200" b="1" i="0" dirty="0">
                <a:solidFill>
                  <a:srgbClr val="000000"/>
                </a:solidFill>
                <a:effectLst/>
                <a:latin typeface="Verdana" panose="020B0604030504040204" pitchFamily="34" charset="0"/>
              </a:rPr>
              <a:t>Take 2</a:t>
            </a:r>
            <a:r>
              <a:rPr lang="en-US" sz="3200" b="0" i="0" dirty="0">
                <a:solidFill>
                  <a:srgbClr val="000000"/>
                </a:solidFill>
                <a:effectLst/>
                <a:latin typeface="Verdana" panose="020B0604030504040204" pitchFamily="34" charset="0"/>
              </a:rPr>
              <a:t>: Congress determined that this particular question was the kind of specification that is best left to determination as part of the executive branch’s implementation of the Act.</a:t>
            </a:r>
          </a:p>
          <a:p>
            <a:pPr marL="914400" lvl="1" indent="-457200">
              <a:buFont typeface="Arial" panose="020B0604020202020204" pitchFamily="34" charset="0"/>
              <a:buChar char="•"/>
            </a:pPr>
            <a:r>
              <a:rPr lang="en-US" sz="3000" dirty="0">
                <a:solidFill>
                  <a:srgbClr val="000000"/>
                </a:solidFill>
                <a:latin typeface="Verdana" panose="020B0604030504040204" pitchFamily="34" charset="0"/>
              </a:rPr>
              <a:t>For example, how many registrations would a retroactive approach add? </a:t>
            </a:r>
          </a:p>
          <a:p>
            <a:pPr marL="914400" lvl="1" indent="-457200">
              <a:buFont typeface="Arial" panose="020B0604020202020204" pitchFamily="34" charset="0"/>
              <a:buChar char="•"/>
            </a:pPr>
            <a:r>
              <a:rPr lang="en-US" sz="3000" b="0" i="0" dirty="0">
                <a:solidFill>
                  <a:srgbClr val="000000"/>
                </a:solidFill>
                <a:effectLst/>
                <a:latin typeface="Verdana" panose="020B0604030504040204" pitchFamily="34" charset="0"/>
              </a:rPr>
              <a:t>How would it be enforced? (e.g., how to find long ago prior sex offenders)</a:t>
            </a:r>
            <a:endParaRPr lang="en-US" sz="3400" b="0" i="0" dirty="0">
              <a:solidFill>
                <a:srgbClr val="000000"/>
              </a:solidFill>
              <a:effectLst/>
              <a:latin typeface="Verdana" panose="020B0604030504040204" pitchFamily="34" charset="0"/>
            </a:endParaRPr>
          </a:p>
        </p:txBody>
      </p:sp>
    </p:spTree>
    <p:extLst>
      <p:ext uri="{BB962C8B-B14F-4D97-AF65-F5344CB8AC3E}">
        <p14:creationId xmlns:p14="http://schemas.microsoft.com/office/powerpoint/2010/main" val="1428119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228123"/>
            <a:ext cx="11582400" cy="5863144"/>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Gundy (CB 378)</a:t>
            </a:r>
          </a:p>
          <a:p>
            <a:pPr algn="l">
              <a:spcAft>
                <a:spcPts val="600"/>
              </a:spcAft>
            </a:pPr>
            <a:r>
              <a:rPr lang="en-US" sz="3200" b="0" i="0" dirty="0">
                <a:solidFill>
                  <a:srgbClr val="000000"/>
                </a:solidFill>
                <a:effectLst/>
                <a:latin typeface="Verdana" panose="020B0604030504040204" pitchFamily="34" charset="0"/>
              </a:rPr>
              <a:t>Sex Offender Registration and Notification Act (SORNA)</a:t>
            </a:r>
          </a:p>
          <a:p>
            <a:pPr marL="457200" indent="-457200" algn="l">
              <a:buFont typeface="Arial" panose="020B0604020202020204" pitchFamily="34" charset="0"/>
              <a:buChar char="•"/>
            </a:pPr>
            <a:r>
              <a:rPr lang="en-US" sz="3000" b="1" i="0" dirty="0">
                <a:solidFill>
                  <a:srgbClr val="000000"/>
                </a:solidFill>
                <a:effectLst/>
                <a:latin typeface="Verdana" panose="020B0604030504040204" pitchFamily="34" charset="0"/>
              </a:rPr>
              <a:t>Take 3</a:t>
            </a:r>
            <a:r>
              <a:rPr lang="en-US" sz="3000" b="0" i="0" dirty="0">
                <a:solidFill>
                  <a:srgbClr val="000000"/>
                </a:solidFill>
                <a:effectLst/>
                <a:latin typeface="Verdana" panose="020B0604030504040204" pitchFamily="34" charset="0"/>
              </a:rPr>
              <a:t>: The majority opinion </a:t>
            </a:r>
            <a:r>
              <a:rPr lang="en-US" sz="3000" dirty="0">
                <a:solidFill>
                  <a:srgbClr val="000000"/>
                </a:solidFill>
                <a:latin typeface="Verdana" panose="020B0604030504040204" pitchFamily="34" charset="0"/>
              </a:rPr>
              <a:t>in </a:t>
            </a:r>
            <a:r>
              <a:rPr lang="en-US" sz="3000" i="1" dirty="0">
                <a:solidFill>
                  <a:srgbClr val="000000"/>
                </a:solidFill>
                <a:latin typeface="Verdana" panose="020B0604030504040204" pitchFamily="34" charset="0"/>
              </a:rPr>
              <a:t>Gundy</a:t>
            </a:r>
            <a:r>
              <a:rPr lang="en-US" sz="3000" dirty="0">
                <a:solidFill>
                  <a:srgbClr val="000000"/>
                </a:solidFill>
                <a:latin typeface="Verdana" panose="020B0604030504040204" pitchFamily="34" charset="0"/>
              </a:rPr>
              <a:t>:</a:t>
            </a:r>
          </a:p>
          <a:p>
            <a:pPr marL="914400" lvl="1" indent="-457200">
              <a:buFont typeface="Arial" panose="020B0604020202020204" pitchFamily="34" charset="0"/>
              <a:buChar char="•"/>
            </a:pPr>
            <a:r>
              <a:rPr lang="en-US" sz="3000" b="0" i="0" dirty="0">
                <a:solidFill>
                  <a:srgbClr val="000000"/>
                </a:solidFill>
                <a:effectLst/>
                <a:latin typeface="Verdana" panose="020B0604030504040204" pitchFamily="34" charset="0"/>
              </a:rPr>
              <a:t>The Court earlier read SORNA to be retroactive</a:t>
            </a:r>
            <a:r>
              <a:rPr lang="en-US" sz="3000" dirty="0">
                <a:solidFill>
                  <a:srgbClr val="000000"/>
                </a:solidFill>
                <a:latin typeface="Verdana" panose="020B0604030504040204" pitchFamily="34" charset="0"/>
              </a:rPr>
              <a:t> (</a:t>
            </a:r>
            <a:r>
              <a:rPr lang="en-US" sz="3000" i="1" dirty="0">
                <a:solidFill>
                  <a:srgbClr val="000000"/>
                </a:solidFill>
                <a:latin typeface="Verdana" panose="020B0604030504040204" pitchFamily="34" charset="0"/>
              </a:rPr>
              <a:t>Reynolds</a:t>
            </a:r>
            <a:r>
              <a:rPr lang="en-US" sz="3000" dirty="0">
                <a:solidFill>
                  <a:srgbClr val="000000"/>
                </a:solidFill>
                <a:latin typeface="Verdana" panose="020B0604030504040204" pitchFamily="34" charset="0"/>
              </a:rPr>
              <a:t>, 2012) (cited at CB 379)</a:t>
            </a:r>
          </a:p>
          <a:p>
            <a:pPr marL="1371600" lvl="2" indent="-457200">
              <a:buFont typeface="Arial" panose="020B0604020202020204" pitchFamily="34" charset="0"/>
              <a:buChar char="•"/>
            </a:pPr>
            <a:r>
              <a:rPr lang="en-US" sz="3000" dirty="0">
                <a:solidFill>
                  <a:srgbClr val="000000"/>
                </a:solidFill>
                <a:latin typeface="Verdana" panose="020B0604030504040204" pitchFamily="34" charset="0"/>
              </a:rPr>
              <a:t>SORNA calls for comprehensive registry</a:t>
            </a:r>
          </a:p>
          <a:p>
            <a:pPr marL="1371600" lvl="2" indent="-457200">
              <a:buFont typeface="Arial" panose="020B0604020202020204" pitchFamily="34" charset="0"/>
              <a:buChar char="•"/>
            </a:pPr>
            <a:r>
              <a:rPr lang="en-US" sz="3000" dirty="0">
                <a:solidFill>
                  <a:srgbClr val="000000"/>
                </a:solidFill>
                <a:latin typeface="Verdana" panose="020B0604030504040204" pitchFamily="34" charset="0"/>
              </a:rPr>
              <a:t>“Sex offenders” defined in the statute in a way that includes those convicted pre-SORNA </a:t>
            </a:r>
          </a:p>
          <a:p>
            <a:pPr marL="914400" lvl="1" indent="-457200">
              <a:buFont typeface="Arial" panose="020B0604020202020204" pitchFamily="34" charset="0"/>
              <a:buChar char="•"/>
            </a:pPr>
            <a:r>
              <a:rPr lang="en-US" sz="3000" b="0" i="0" dirty="0">
                <a:solidFill>
                  <a:srgbClr val="000000"/>
                </a:solidFill>
                <a:effectLst/>
                <a:latin typeface="Verdana" panose="020B0604030504040204" pitchFamily="34" charset="0"/>
              </a:rPr>
              <a:t>In this context, the contested provision simply gives the AG control over how quickl</a:t>
            </a:r>
            <a:r>
              <a:rPr lang="en-US" sz="3000" dirty="0">
                <a:solidFill>
                  <a:srgbClr val="000000"/>
                </a:solidFill>
                <a:latin typeface="Verdana" panose="020B0604030504040204" pitchFamily="34" charset="0"/>
              </a:rPr>
              <a:t>y to put the register (including pre-SORNA offenders) in place. This would depend on executive branch capabilities.</a:t>
            </a:r>
            <a:endParaRPr lang="en-US" sz="3000" b="0" i="0" dirty="0">
              <a:solidFill>
                <a:srgbClr val="000000"/>
              </a:solidFill>
              <a:effectLst/>
              <a:latin typeface="Verdana" panose="020B0604030504040204" pitchFamily="34" charset="0"/>
            </a:endParaRPr>
          </a:p>
        </p:txBody>
      </p:sp>
    </p:spTree>
    <p:extLst>
      <p:ext uri="{BB962C8B-B14F-4D97-AF65-F5344CB8AC3E}">
        <p14:creationId xmlns:p14="http://schemas.microsoft.com/office/powerpoint/2010/main" val="1681841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6186309"/>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a:t>
            </a:r>
          </a:p>
          <a:p>
            <a:endParaRPr lang="en-US" sz="3800" b="1" dirty="0">
              <a:solidFill>
                <a:srgbClr val="000000"/>
              </a:solidFill>
              <a:latin typeface="Verdana" panose="020B0604030504040204" pitchFamily="34" charset="0"/>
              <a:ea typeface="Verdana" panose="020B0604030504040204" pitchFamily="34" charset="0"/>
            </a:endParaRPr>
          </a:p>
          <a:p>
            <a:pPr marL="571500" indent="-571500" algn="l">
              <a:spcAft>
                <a:spcPts val="600"/>
              </a:spcAft>
              <a:buFont typeface="Arial" panose="020B0604020202020204" pitchFamily="34" charset="0"/>
              <a:buChar char="•"/>
            </a:pPr>
            <a:r>
              <a:rPr lang="en-US" sz="4000" dirty="0">
                <a:solidFill>
                  <a:srgbClr val="000000"/>
                </a:solidFill>
                <a:latin typeface="Verdana" panose="020B0604030504040204" pitchFamily="34" charset="0"/>
              </a:rPr>
              <a:t>In fact, t</a:t>
            </a:r>
            <a:r>
              <a:rPr lang="en-US" sz="4000" b="0" i="0" dirty="0">
                <a:solidFill>
                  <a:srgbClr val="000000"/>
                </a:solidFill>
                <a:effectLst/>
                <a:latin typeface="Verdana" panose="020B0604030504040204" pitchFamily="34" charset="0"/>
              </a:rPr>
              <a:t>he last time the Supreme Court ruled statutes unconstitutional for under the non-delegation doctrine was in 1935:</a:t>
            </a:r>
          </a:p>
          <a:p>
            <a:pPr marL="1028700" lvl="1" indent="-571500">
              <a:buFont typeface="Arial" panose="020B0604020202020204" pitchFamily="34" charset="0"/>
              <a:buChar char="•"/>
            </a:pPr>
            <a:r>
              <a:rPr lang="en-US" sz="3600" dirty="0">
                <a:solidFill>
                  <a:srgbClr val="000000"/>
                </a:solidFill>
                <a:latin typeface="Verdana" panose="020B0604030504040204" pitchFamily="34" charset="0"/>
              </a:rPr>
              <a:t>Panama Refining Co. (CB 377)</a:t>
            </a:r>
          </a:p>
          <a:p>
            <a:pPr marL="1028700" lvl="1" indent="-571500">
              <a:spcAft>
                <a:spcPts val="600"/>
              </a:spcAft>
              <a:buFont typeface="Arial" panose="020B0604020202020204" pitchFamily="34" charset="0"/>
              <a:buChar char="•"/>
            </a:pPr>
            <a:r>
              <a:rPr lang="en-US" sz="3600" b="0" i="0" dirty="0">
                <a:solidFill>
                  <a:srgbClr val="000000"/>
                </a:solidFill>
                <a:effectLst/>
                <a:latin typeface="Verdana" panose="020B0604030504040204" pitchFamily="34" charset="0"/>
              </a:rPr>
              <a:t>ALA Schechter Poultry Corp (CB 377-78)</a:t>
            </a:r>
          </a:p>
          <a:p>
            <a:pPr marL="571500" indent="-571500" algn="l">
              <a:spcAft>
                <a:spcPts val="600"/>
              </a:spcAft>
              <a:buFont typeface="Arial" panose="020B0604020202020204" pitchFamily="34" charset="0"/>
              <a:buChar char="•"/>
            </a:pPr>
            <a:r>
              <a:rPr lang="en-US" sz="4000" dirty="0">
                <a:solidFill>
                  <a:srgbClr val="000000"/>
                </a:solidFill>
                <a:latin typeface="Verdana" panose="020B0604030504040204" pitchFamily="34" charset="0"/>
              </a:rPr>
              <a:t>These cases concerned the National Industrial Recovery Act, a key New Deal/Depression statute</a:t>
            </a:r>
            <a:endParaRPr lang="en-US" sz="3400" b="0" i="0" dirty="0">
              <a:solidFill>
                <a:srgbClr val="000000"/>
              </a:solidFill>
              <a:effectLst/>
              <a:latin typeface="Verdana" panose="020B0604030504040204" pitchFamily="34" charset="0"/>
            </a:endParaRPr>
          </a:p>
        </p:txBody>
      </p:sp>
    </p:spTree>
    <p:extLst>
      <p:ext uri="{BB962C8B-B14F-4D97-AF65-F5344CB8AC3E}">
        <p14:creationId xmlns:p14="http://schemas.microsoft.com/office/powerpoint/2010/main" val="70851177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6801862"/>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 Gorsuch dissent in Gundy (CB 379)</a:t>
            </a:r>
          </a:p>
          <a:p>
            <a:endParaRPr lang="en-US" sz="3800" b="1" dirty="0">
              <a:solidFill>
                <a:srgbClr val="000000"/>
              </a:solidFill>
              <a:latin typeface="Verdana" panose="020B0604030504040204" pitchFamily="34" charset="0"/>
              <a:ea typeface="Verdana" panose="020B0604030504040204" pitchFamily="34" charset="0"/>
            </a:endParaRPr>
          </a:p>
          <a:p>
            <a:r>
              <a:rPr lang="en-US" sz="4800" b="1" dirty="0">
                <a:solidFill>
                  <a:srgbClr val="000000"/>
                </a:solidFill>
                <a:latin typeface="Verdana" panose="020B0604030504040204" pitchFamily="34" charset="0"/>
                <a:ea typeface="Verdana" panose="020B0604030504040204" pitchFamily="34" charset="0"/>
              </a:rPr>
              <a:t>Concerns underlying non-delegation doctrine</a:t>
            </a:r>
          </a:p>
          <a:p>
            <a:pPr marL="514350" indent="-514350">
              <a:buFont typeface="+mj-lt"/>
              <a:buAutoNum type="arabicPeriod"/>
            </a:pPr>
            <a:r>
              <a:rPr lang="en-US" sz="4800" dirty="0">
                <a:solidFill>
                  <a:srgbClr val="000000"/>
                </a:solidFill>
                <a:latin typeface="Verdana" panose="020B0604030504040204" pitchFamily="34" charset="0"/>
                <a:ea typeface="Verdana" panose="020B0604030504040204" pitchFamily="34" charset="0"/>
              </a:rPr>
              <a:t>Tyranny if too much executive power</a:t>
            </a:r>
          </a:p>
          <a:p>
            <a:pPr marL="514350" indent="-514350">
              <a:buFont typeface="+mj-lt"/>
              <a:buAutoNum type="arabicPeriod"/>
            </a:pPr>
            <a:r>
              <a:rPr lang="en-US" sz="4800" dirty="0">
                <a:solidFill>
                  <a:srgbClr val="000000"/>
                </a:solidFill>
                <a:latin typeface="Verdana" panose="020B0604030504040204" pitchFamily="34" charset="0"/>
                <a:ea typeface="Verdana" panose="020B0604030504040204" pitchFamily="34" charset="0"/>
              </a:rPr>
              <a:t>Accountability – voters don’t know whom to blame for bad legislation</a:t>
            </a:r>
          </a:p>
          <a:p>
            <a:pPr marL="514350" indent="-514350">
              <a:buFont typeface="+mj-lt"/>
              <a:buAutoNum type="arabicPeriod"/>
            </a:pPr>
            <a:endParaRPr lang="en-US" sz="3400" dirty="0">
              <a:solidFill>
                <a:srgbClr val="0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223549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7201972"/>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 Gorsuch dissent in Gundy (CB 379) –Three parts of his proposed test to determine constitutionality:</a:t>
            </a:r>
          </a:p>
          <a:p>
            <a:pPr marL="685800" indent="-685800">
              <a:buFont typeface="Wingdings" panose="05000000000000000000" pitchFamily="2" charset="2"/>
              <a:buChar char="ü"/>
            </a:pPr>
            <a:r>
              <a:rPr lang="en-US" sz="4400" dirty="0">
                <a:solidFill>
                  <a:srgbClr val="000000"/>
                </a:solidFill>
                <a:latin typeface="Verdana" panose="020B0604030504040204" pitchFamily="34" charset="0"/>
                <a:ea typeface="Verdana" panose="020B0604030504040204" pitchFamily="34" charset="0"/>
              </a:rPr>
              <a:t>Congress makes policy; the executive fills in details</a:t>
            </a:r>
          </a:p>
          <a:p>
            <a:pPr marL="685800" indent="-685800">
              <a:buFont typeface="Wingdings" panose="05000000000000000000" pitchFamily="2" charset="2"/>
              <a:buChar char="ü"/>
            </a:pPr>
            <a:r>
              <a:rPr lang="en-US" sz="4400" dirty="0">
                <a:solidFill>
                  <a:srgbClr val="000000"/>
                </a:solidFill>
                <a:latin typeface="Verdana" panose="020B0604030504040204" pitchFamily="34" charset="0"/>
                <a:ea typeface="Verdana" panose="020B0604030504040204" pitchFamily="34" charset="0"/>
              </a:rPr>
              <a:t>Application of statute is conditional upon executive fact-finding</a:t>
            </a:r>
          </a:p>
          <a:p>
            <a:pPr marL="685800" indent="-685800">
              <a:buFont typeface="Wingdings" panose="05000000000000000000" pitchFamily="2" charset="2"/>
              <a:buChar char="ü"/>
            </a:pPr>
            <a:r>
              <a:rPr lang="en-US" sz="4400" dirty="0">
                <a:solidFill>
                  <a:srgbClr val="000000"/>
                </a:solidFill>
                <a:latin typeface="Verdana" panose="020B0604030504040204" pitchFamily="34" charset="0"/>
                <a:ea typeface="Verdana" panose="020B0604030504040204" pitchFamily="34" charset="0"/>
              </a:rPr>
              <a:t>The statute assigns the executive non-legislative responsibilities</a:t>
            </a:r>
          </a:p>
          <a:p>
            <a:pPr marL="514350" indent="-514350">
              <a:buFont typeface="+mj-lt"/>
              <a:buAutoNum type="arabicPeriod"/>
            </a:pPr>
            <a:endParaRPr lang="en-US" sz="3400" dirty="0">
              <a:solidFill>
                <a:srgbClr val="0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131515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7048083"/>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 Gorsuch dissent in Gundy (CB 379)</a:t>
            </a:r>
            <a:br>
              <a:rPr lang="en-US" sz="3800" b="1" dirty="0">
                <a:solidFill>
                  <a:srgbClr val="000000"/>
                </a:solidFill>
                <a:latin typeface="Verdana" panose="020B0604030504040204" pitchFamily="34" charset="0"/>
                <a:ea typeface="Verdana" panose="020B0604030504040204" pitchFamily="34" charset="0"/>
              </a:rPr>
            </a:br>
            <a:endParaRPr lang="en-US" sz="3800" b="1" dirty="0">
              <a:solidFill>
                <a:srgbClr val="000000"/>
              </a:solidFill>
              <a:latin typeface="Verdana" panose="020B0604030504040204" pitchFamily="34" charset="0"/>
              <a:ea typeface="Verdana" panose="020B0604030504040204" pitchFamily="34" charset="0"/>
            </a:endParaRPr>
          </a:p>
          <a:p>
            <a:pPr algn="l"/>
            <a:r>
              <a:rPr lang="en-US" sz="3800" b="1" dirty="0">
                <a:solidFill>
                  <a:srgbClr val="000000"/>
                </a:solidFill>
                <a:latin typeface="Verdana" panose="020B0604030504040204" pitchFamily="34" charset="0"/>
                <a:ea typeface="Verdana" panose="020B0604030504040204" pitchFamily="34" charset="0"/>
              </a:rPr>
              <a:t>Justice Gorsuch’s vision of the proper role of federal regulation -- laws should </a:t>
            </a:r>
            <a:r>
              <a:rPr lang="en-US" sz="3800" b="1" dirty="0" err="1">
                <a:solidFill>
                  <a:srgbClr val="000000"/>
                </a:solidFill>
                <a:latin typeface="Verdana" panose="020B0604030504040204" pitchFamily="34" charset="0"/>
                <a:ea typeface="Verdana" panose="020B0604030504040204" pitchFamily="34" charset="0"/>
              </a:rPr>
              <a:t>should</a:t>
            </a:r>
            <a:r>
              <a:rPr lang="en-US" sz="3800" b="1" dirty="0">
                <a:solidFill>
                  <a:srgbClr val="000000"/>
                </a:solidFill>
                <a:latin typeface="Verdana" panose="020B0604030504040204" pitchFamily="34" charset="0"/>
                <a:ea typeface="Verdana" panose="020B0604030504040204" pitchFamily="34" charset="0"/>
              </a:rPr>
              <a:t>:</a:t>
            </a:r>
          </a:p>
          <a:p>
            <a:pPr marL="742950" lvl="1" indent="-285750" algn="l">
              <a:buFont typeface="Arial" panose="020B0604020202020204" pitchFamily="34" charset="0"/>
              <a:buChar char="•"/>
            </a:pPr>
            <a:r>
              <a:rPr lang="en-US" sz="3800" b="0" i="0" dirty="0">
                <a:solidFill>
                  <a:srgbClr val="000000"/>
                </a:solidFill>
                <a:effectLst/>
                <a:latin typeface="Helvetica" panose="020B0604020202020204" pitchFamily="34" charset="0"/>
              </a:rPr>
              <a:t>Be few in number</a:t>
            </a:r>
          </a:p>
          <a:p>
            <a:pPr marL="742950" lvl="1" indent="-285750" algn="l">
              <a:buFont typeface="Arial" panose="020B0604020202020204" pitchFamily="34" charset="0"/>
              <a:buChar char="•"/>
            </a:pPr>
            <a:r>
              <a:rPr lang="en-US" sz="3800" b="0" i="0" dirty="0">
                <a:solidFill>
                  <a:srgbClr val="000000"/>
                </a:solidFill>
                <a:effectLst/>
                <a:latin typeface="Helvetica" panose="020B0604020202020204" pitchFamily="34" charset="0"/>
              </a:rPr>
              <a:t>Be the product of widespread social consensus</a:t>
            </a:r>
          </a:p>
          <a:p>
            <a:pPr marL="742950" lvl="1" indent="-285750" algn="l">
              <a:buFont typeface="Arial" panose="020B0604020202020204" pitchFamily="34" charset="0"/>
              <a:buChar char="•"/>
            </a:pPr>
            <a:r>
              <a:rPr lang="en-US" sz="3800" b="0" i="0" dirty="0">
                <a:solidFill>
                  <a:srgbClr val="000000"/>
                </a:solidFill>
                <a:effectLst/>
                <a:latin typeface="Helvetica" panose="020B0604020202020204" pitchFamily="34" charset="0"/>
              </a:rPr>
              <a:t>Be likely to protect minority interests</a:t>
            </a:r>
          </a:p>
          <a:p>
            <a:pPr marL="742950" lvl="1" indent="-285750" algn="l">
              <a:buFont typeface="Arial" panose="020B0604020202020204" pitchFamily="34" charset="0"/>
              <a:buChar char="•"/>
            </a:pPr>
            <a:r>
              <a:rPr lang="en-US" sz="3800" b="0" i="0" dirty="0">
                <a:solidFill>
                  <a:srgbClr val="000000"/>
                </a:solidFill>
                <a:effectLst/>
                <a:latin typeface="Helvetica" panose="020B0604020202020204" pitchFamily="34" charset="0"/>
              </a:rPr>
              <a:t>Provide stability</a:t>
            </a:r>
          </a:p>
          <a:p>
            <a:pPr marL="742950" lvl="1" indent="-285750" algn="l">
              <a:buFont typeface="Arial" panose="020B0604020202020204" pitchFamily="34" charset="0"/>
              <a:buChar char="•"/>
            </a:pPr>
            <a:r>
              <a:rPr lang="en-US" sz="3800" b="0" i="0" dirty="0">
                <a:solidFill>
                  <a:srgbClr val="000000"/>
                </a:solidFill>
                <a:effectLst/>
                <a:latin typeface="Helvetica" panose="020B0604020202020204" pitchFamily="34" charset="0"/>
              </a:rPr>
              <a:t>Provide fair notice</a:t>
            </a:r>
          </a:p>
          <a:p>
            <a:pPr marL="514350" indent="-514350">
              <a:buFont typeface="+mj-lt"/>
              <a:buAutoNum type="arabicPeriod"/>
            </a:pPr>
            <a:endParaRPr lang="en-US" sz="3400" dirty="0">
              <a:solidFill>
                <a:srgbClr val="0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3674615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5970865"/>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Revival of Nondelegation? Arguments for &amp; against</a:t>
            </a:r>
          </a:p>
          <a:p>
            <a:pPr marL="457200" indent="-457200">
              <a:buFont typeface="Arial" panose="020B0604020202020204" pitchFamily="34" charset="0"/>
              <a:buChar char="•"/>
            </a:pPr>
            <a:r>
              <a:rPr lang="en-US" sz="3400" dirty="0">
                <a:solidFill>
                  <a:srgbClr val="000000"/>
                </a:solidFill>
                <a:latin typeface="Verdana" panose="020B0604030504040204" pitchFamily="34" charset="0"/>
                <a:ea typeface="Verdana" panose="020B0604030504040204" pitchFamily="34" charset="0"/>
              </a:rPr>
              <a:t>Suppose you were asked to give your considered opinion whether the Court should revive the nondelegation doctrine.</a:t>
            </a:r>
          </a:p>
          <a:p>
            <a:pPr marL="914400" lvl="1" indent="-457200">
              <a:buFont typeface="Arial" panose="020B0604020202020204" pitchFamily="34" charset="0"/>
              <a:buChar char="•"/>
            </a:pPr>
            <a:r>
              <a:rPr lang="en-US" sz="3400" dirty="0">
                <a:solidFill>
                  <a:srgbClr val="000000"/>
                </a:solidFill>
                <a:latin typeface="Verdana" panose="020B0604030504040204" pitchFamily="34" charset="0"/>
                <a:ea typeface="Verdana" panose="020B0604030504040204" pitchFamily="34" charset="0"/>
              </a:rPr>
              <a:t>What arguments might be made in favor of reviving it?</a:t>
            </a:r>
          </a:p>
          <a:p>
            <a:pPr marL="914400" lvl="1" indent="-457200">
              <a:buFont typeface="Arial" panose="020B0604020202020204" pitchFamily="34" charset="0"/>
              <a:buChar char="•"/>
            </a:pPr>
            <a:r>
              <a:rPr lang="en-US" sz="3400" dirty="0">
                <a:solidFill>
                  <a:srgbClr val="000000"/>
                </a:solidFill>
                <a:latin typeface="Verdana" panose="020B0604030504040204" pitchFamily="34" charset="0"/>
                <a:ea typeface="Verdana" panose="020B0604030504040204" pitchFamily="34" charset="0"/>
              </a:rPr>
              <a:t>What arguments might be made against reviving it?</a:t>
            </a:r>
          </a:p>
          <a:p>
            <a:pPr marL="914400" lvl="1" indent="-457200">
              <a:buFont typeface="Arial" panose="020B0604020202020204" pitchFamily="34" charset="0"/>
              <a:buChar char="•"/>
            </a:pPr>
            <a:r>
              <a:rPr lang="en-US" sz="3400" dirty="0">
                <a:solidFill>
                  <a:srgbClr val="000000"/>
                </a:solidFill>
                <a:latin typeface="Verdana" panose="020B0604030504040204" pitchFamily="34" charset="0"/>
                <a:ea typeface="Verdana" panose="020B0604030504040204" pitchFamily="34" charset="0"/>
              </a:rPr>
              <a:t>Which arguments are most persuasive, in your view?</a:t>
            </a:r>
          </a:p>
        </p:txBody>
      </p:sp>
    </p:spTree>
    <p:extLst>
      <p:ext uri="{BB962C8B-B14F-4D97-AF65-F5344CB8AC3E}">
        <p14:creationId xmlns:p14="http://schemas.microsoft.com/office/powerpoint/2010/main" val="14512805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F97D73-A061-1FF2-402C-B18D481C11A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9F468EA-C913-CB7C-0FC1-17EA6BFB8458}"/>
              </a:ext>
            </a:extLst>
          </p:cNvPr>
          <p:cNvSpPr txBox="1"/>
          <p:nvPr/>
        </p:nvSpPr>
        <p:spPr>
          <a:xfrm>
            <a:off x="304800" y="0"/>
            <a:ext cx="11582400" cy="6401753"/>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Revival of Nondelegation? Arguments against</a:t>
            </a:r>
            <a:r>
              <a:rPr lang="en-US" sz="4000" b="1" dirty="0">
                <a:solidFill>
                  <a:srgbClr val="000000"/>
                </a:solidFill>
                <a:latin typeface="Verdana" panose="020B0604030504040204" pitchFamily="34" charset="0"/>
                <a:ea typeface="Verdana" panose="020B0604030504040204" pitchFamily="34" charset="0"/>
              </a:rPr>
              <a:t> (and for judicial deference):</a:t>
            </a:r>
            <a:endParaRPr lang="en-US" sz="3800" b="1" dirty="0">
              <a:solidFill>
                <a:srgbClr val="000000"/>
              </a:solidFill>
              <a:latin typeface="Verdana" panose="020B0604030504040204" pitchFamily="34" charset="0"/>
              <a:ea typeface="Verdana" panose="020B0604030504040204" pitchFamily="34" charset="0"/>
            </a:endParaRPr>
          </a:p>
          <a:p>
            <a:pPr marL="457200" indent="-457200">
              <a:buFont typeface="Arial" panose="020B0604020202020204" pitchFamily="34" charset="0"/>
              <a:buChar char="•"/>
            </a:pPr>
            <a:r>
              <a:rPr lang="en-US" sz="2200" dirty="0">
                <a:solidFill>
                  <a:srgbClr val="000000"/>
                </a:solidFill>
                <a:latin typeface="Verdana" panose="020B0604030504040204" pitchFamily="34" charset="0"/>
                <a:ea typeface="Verdana" panose="020B0604030504040204" pitchFamily="34" charset="0"/>
              </a:rPr>
              <a:t>Better that political branches work out certain constitutional issues, e.g., how to balance (a) avoiding too much power in executive, or unclear accountability, and (b) dealing with need in post-New Deal state for lots of regulation, and significant delegations by Congress to executive branch</a:t>
            </a:r>
          </a:p>
          <a:p>
            <a:pPr marL="457200" indent="-457200">
              <a:buFont typeface="Arial" panose="020B0604020202020204" pitchFamily="34" charset="0"/>
              <a:buChar char="•"/>
            </a:pPr>
            <a:r>
              <a:rPr lang="en-US" sz="2200" dirty="0">
                <a:solidFill>
                  <a:srgbClr val="000000"/>
                </a:solidFill>
                <a:latin typeface="Verdana" panose="020B0604030504040204" pitchFamily="34" charset="0"/>
                <a:ea typeface="Verdana" panose="020B0604030504040204" pitchFamily="34" charset="0"/>
              </a:rPr>
              <a:t>No judicially manageable standards for courts on how to strike that balance</a:t>
            </a:r>
          </a:p>
          <a:p>
            <a:pPr marL="914400" lvl="1" indent="-457200">
              <a:buFont typeface="Arial" panose="020B0604020202020204" pitchFamily="34" charset="0"/>
              <a:buChar char="•"/>
            </a:pPr>
            <a:r>
              <a:rPr lang="en-US" sz="2000" dirty="0">
                <a:solidFill>
                  <a:srgbClr val="000000"/>
                </a:solidFill>
                <a:latin typeface="Verdana" panose="020B0604030504040204" pitchFamily="34" charset="0"/>
                <a:ea typeface="Verdana" panose="020B0604030504040204" pitchFamily="34" charset="0"/>
              </a:rPr>
              <a:t>Note: sounds like political question doctrine, but doesn’t have to go by that rubric</a:t>
            </a:r>
          </a:p>
          <a:p>
            <a:pPr marL="457200" indent="-457200">
              <a:buFont typeface="Arial" panose="020B0604020202020204" pitchFamily="34" charset="0"/>
              <a:buChar char="•"/>
            </a:pPr>
            <a:r>
              <a:rPr lang="en-US" sz="2200" dirty="0">
                <a:solidFill>
                  <a:srgbClr val="000000"/>
                </a:solidFill>
                <a:latin typeface="Verdana" panose="020B0604030504040204" pitchFamily="34" charset="0"/>
                <a:ea typeface="Verdana" panose="020B0604030504040204" pitchFamily="34" charset="0"/>
              </a:rPr>
              <a:t>Cases to think about; no binding precedent, but relevant:</a:t>
            </a:r>
          </a:p>
          <a:p>
            <a:pPr marL="914400" lvl="1" indent="-457200">
              <a:buFont typeface="Arial" panose="020B0604020202020204" pitchFamily="34" charset="0"/>
              <a:buChar char="•"/>
            </a:pPr>
            <a:r>
              <a:rPr lang="en-US" sz="2000" i="1" dirty="0">
                <a:solidFill>
                  <a:srgbClr val="000000"/>
                </a:solidFill>
                <a:latin typeface="Verdana" panose="020B0604030504040204" pitchFamily="34" charset="0"/>
                <a:ea typeface="Verdana" panose="020B0604030504040204" pitchFamily="34" charset="0"/>
              </a:rPr>
              <a:t>Nixon v. United States </a:t>
            </a:r>
            <a:r>
              <a:rPr lang="en-US" sz="2000" dirty="0">
                <a:solidFill>
                  <a:srgbClr val="000000"/>
                </a:solidFill>
                <a:latin typeface="Verdana" panose="020B0604030504040204" pitchFamily="34" charset="0"/>
                <a:ea typeface="Verdana" panose="020B0604030504040204" pitchFamily="34" charset="0"/>
              </a:rPr>
              <a:t>(judge case): some matters better left to political branches</a:t>
            </a:r>
          </a:p>
          <a:p>
            <a:pPr marL="914400" lvl="1" indent="-457200">
              <a:buFont typeface="Arial" panose="020B0604020202020204" pitchFamily="34" charset="0"/>
              <a:buChar char="•"/>
            </a:pPr>
            <a:r>
              <a:rPr lang="en-US" sz="2000" i="1" dirty="0">
                <a:solidFill>
                  <a:srgbClr val="000000"/>
                </a:solidFill>
                <a:latin typeface="Verdana" panose="020B0604030504040204" pitchFamily="34" charset="0"/>
                <a:ea typeface="Verdana" panose="020B0604030504040204" pitchFamily="34" charset="0"/>
              </a:rPr>
              <a:t>McCulloch</a:t>
            </a:r>
            <a:r>
              <a:rPr lang="en-US" sz="2000" dirty="0">
                <a:solidFill>
                  <a:srgbClr val="000000"/>
                </a:solidFill>
                <a:latin typeface="Verdana" panose="020B0604030504040204" pitchFamily="34" charset="0"/>
                <a:ea typeface="Verdana" panose="020B0604030504040204" pitchFamily="34" charset="0"/>
              </a:rPr>
              <a:t>: some degree of deference to political branches on issue of consistency of national bank with Congress’s Art. I § 8 powers.</a:t>
            </a:r>
          </a:p>
          <a:p>
            <a:pPr marL="914400" lvl="1" indent="-457200">
              <a:buFont typeface="Arial" panose="020B0604020202020204" pitchFamily="34" charset="0"/>
              <a:buChar char="•"/>
            </a:pPr>
            <a:r>
              <a:rPr lang="en-US" sz="2000" dirty="0">
                <a:solidFill>
                  <a:srgbClr val="000000"/>
                </a:solidFill>
                <a:latin typeface="Verdana" panose="020B0604030504040204" pitchFamily="34" charset="0"/>
                <a:ea typeface="Verdana" panose="020B0604030504040204" pitchFamily="34" charset="0"/>
              </a:rPr>
              <a:t>White dissent in </a:t>
            </a:r>
            <a:r>
              <a:rPr lang="en-US" sz="2000" i="1" dirty="0">
                <a:solidFill>
                  <a:srgbClr val="000000"/>
                </a:solidFill>
                <a:latin typeface="Verdana" panose="020B0604030504040204" pitchFamily="34" charset="0"/>
                <a:ea typeface="Verdana" panose="020B0604030504040204" pitchFamily="34" charset="0"/>
              </a:rPr>
              <a:t>Chadha</a:t>
            </a:r>
            <a:r>
              <a:rPr lang="en-US" sz="2000" dirty="0">
                <a:solidFill>
                  <a:srgbClr val="000000"/>
                </a:solidFill>
                <a:latin typeface="Verdana" panose="020B0604030504040204" pitchFamily="34" charset="0"/>
                <a:ea typeface="Verdana" panose="020B0604030504040204" pitchFamily="34" charset="0"/>
              </a:rPr>
              <a:t>; majority in </a:t>
            </a:r>
            <a:r>
              <a:rPr lang="en-US" sz="2000" i="1" dirty="0">
                <a:solidFill>
                  <a:srgbClr val="000000"/>
                </a:solidFill>
                <a:latin typeface="Verdana" panose="020B0604030504040204" pitchFamily="34" charset="0"/>
                <a:ea typeface="Verdana" panose="020B0604030504040204" pitchFamily="34" charset="0"/>
              </a:rPr>
              <a:t>Morrison v. Olson</a:t>
            </a:r>
          </a:p>
          <a:p>
            <a:pPr marL="457200" indent="-457200">
              <a:buFont typeface="Arial" panose="020B0604020202020204" pitchFamily="34" charset="0"/>
              <a:buChar char="•"/>
            </a:pPr>
            <a:r>
              <a:rPr lang="en-US" sz="2000" dirty="0">
                <a:solidFill>
                  <a:srgbClr val="000000"/>
                </a:solidFill>
                <a:latin typeface="Verdana" panose="020B0604030504040204" pitchFamily="34" charset="0"/>
                <a:ea typeface="Verdana" panose="020B0604030504040204" pitchFamily="34" charset="0"/>
              </a:rPr>
              <a:t>Practice –e.g.,</a:t>
            </a:r>
          </a:p>
          <a:p>
            <a:pPr marL="914400" lvl="1" indent="-457200">
              <a:buFont typeface="Arial" panose="020B0604020202020204" pitchFamily="34" charset="0"/>
              <a:buChar char="•"/>
            </a:pPr>
            <a:r>
              <a:rPr lang="en-US" sz="2000" dirty="0">
                <a:solidFill>
                  <a:srgbClr val="000000"/>
                </a:solidFill>
                <a:latin typeface="Verdana" panose="020B0604030504040204" pitchFamily="34" charset="0"/>
                <a:ea typeface="Verdana" panose="020B0604030504040204" pitchFamily="34" charset="0"/>
              </a:rPr>
              <a:t>How the pay issue for Congress-to-Executive branch appointees is worked out (Art. I § 6 cl. 2)</a:t>
            </a:r>
          </a:p>
          <a:p>
            <a:pPr marL="914400" lvl="1" indent="-457200">
              <a:buFont typeface="Arial" panose="020B0604020202020204" pitchFamily="34" charset="0"/>
              <a:buChar char="•"/>
            </a:pPr>
            <a:r>
              <a:rPr lang="en-US" sz="2000" dirty="0">
                <a:solidFill>
                  <a:srgbClr val="000000"/>
                </a:solidFill>
                <a:latin typeface="Verdana" panose="020B0604030504040204" pitchFamily="34" charset="0"/>
                <a:ea typeface="Verdana" panose="020B0604030504040204" pitchFamily="34" charset="0"/>
              </a:rPr>
              <a:t>Congress’s frequent resort to legislative veto provisions even after </a:t>
            </a:r>
            <a:r>
              <a:rPr lang="en-US" sz="2000" i="1" dirty="0">
                <a:solidFill>
                  <a:srgbClr val="000000"/>
                </a:solidFill>
                <a:latin typeface="Verdana" panose="020B0604030504040204" pitchFamily="34" charset="0"/>
                <a:ea typeface="Verdana" panose="020B0604030504040204" pitchFamily="34" charset="0"/>
              </a:rPr>
              <a:t>Chadha</a:t>
            </a:r>
            <a:endParaRPr lang="en-US" sz="3400" i="1" dirty="0">
              <a:solidFill>
                <a:srgbClr val="0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39124424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658600" cy="7294305"/>
          </a:xfrm>
          <a:prstGeom prst="rect">
            <a:avLst/>
          </a:prstGeom>
          <a:noFill/>
        </p:spPr>
        <p:txBody>
          <a:bodyPr wrap="square">
            <a:spAutoFit/>
          </a:bodyPr>
          <a:lstStyle/>
          <a:p>
            <a:pPr>
              <a:spcAft>
                <a:spcPts val="1200"/>
              </a:spcAft>
            </a:pPr>
            <a:r>
              <a:rPr lang="en-US" sz="3800" b="1" dirty="0">
                <a:solidFill>
                  <a:srgbClr val="000000"/>
                </a:solidFill>
                <a:latin typeface="Verdana" panose="020B0604030504040204" pitchFamily="34" charset="0"/>
                <a:ea typeface="Verdana" panose="020B0604030504040204" pitchFamily="34" charset="0"/>
              </a:rPr>
              <a:t>Revival of Nondelegation? Arguments for</a:t>
            </a:r>
            <a:r>
              <a:rPr lang="en-US" sz="4000" b="1" dirty="0">
                <a:solidFill>
                  <a:srgbClr val="000000"/>
                </a:solidFill>
                <a:latin typeface="Verdana" panose="020B0604030504040204" pitchFamily="34" charset="0"/>
                <a:ea typeface="Verdana" panose="020B0604030504040204" pitchFamily="34" charset="0"/>
              </a:rPr>
              <a:t> (and against judicial deference):</a:t>
            </a:r>
            <a:br>
              <a:rPr lang="en-US" sz="3900" b="1" dirty="0">
                <a:solidFill>
                  <a:srgbClr val="000000"/>
                </a:solidFill>
                <a:latin typeface="Verdana" panose="020B0604030504040204" pitchFamily="34" charset="0"/>
                <a:ea typeface="Verdana" panose="020B0604030504040204" pitchFamily="34" charset="0"/>
              </a:rPr>
            </a:br>
            <a:r>
              <a:rPr lang="en-US" sz="2500" dirty="0">
                <a:solidFill>
                  <a:srgbClr val="000000"/>
                </a:solidFill>
                <a:latin typeface="Verdana" panose="020B0604030504040204" pitchFamily="34" charset="0"/>
                <a:ea typeface="Verdana" panose="020B0604030504040204" pitchFamily="34" charset="0"/>
              </a:rPr>
              <a:t>It’s the Court’s job to interpret the constitution. </a:t>
            </a:r>
            <a:r>
              <a:rPr lang="en-US" sz="2500" i="1" dirty="0">
                <a:solidFill>
                  <a:srgbClr val="000000"/>
                </a:solidFill>
                <a:latin typeface="Verdana" panose="020B0604030504040204" pitchFamily="34" charset="0"/>
                <a:ea typeface="Verdana" panose="020B0604030504040204" pitchFamily="34" charset="0"/>
              </a:rPr>
              <a:t>Marbury</a:t>
            </a:r>
            <a:r>
              <a:rPr lang="en-US" sz="2500" dirty="0">
                <a:solidFill>
                  <a:srgbClr val="000000"/>
                </a:solidFill>
                <a:latin typeface="Verdana" panose="020B0604030504040204" pitchFamily="34" charset="0"/>
                <a:ea typeface="Verdana" panose="020B0604030504040204" pitchFamily="34" charset="0"/>
              </a:rPr>
              <a:t>.</a:t>
            </a:r>
          </a:p>
          <a:p>
            <a:pPr marL="457200" indent="-457200">
              <a:buFont typeface="Arial" panose="020B0604020202020204" pitchFamily="34" charset="0"/>
              <a:buChar char="•"/>
            </a:pPr>
            <a:r>
              <a:rPr lang="en-US" sz="2500" dirty="0">
                <a:solidFill>
                  <a:srgbClr val="000000"/>
                </a:solidFill>
                <a:latin typeface="Verdana" panose="020B0604030504040204" pitchFamily="34" charset="0"/>
                <a:ea typeface="Verdana" panose="020B0604030504040204" pitchFamily="34" charset="0"/>
              </a:rPr>
              <a:t>Constitutional text may be clear in some instances, and go against what the political branches do.</a:t>
            </a:r>
          </a:p>
          <a:p>
            <a:pPr marL="457200" indent="-457200">
              <a:buFont typeface="Arial" panose="020B0604020202020204" pitchFamily="34" charset="0"/>
              <a:buChar char="•"/>
            </a:pPr>
            <a:r>
              <a:rPr lang="en-US" sz="2500" dirty="0">
                <a:solidFill>
                  <a:srgbClr val="000000"/>
                </a:solidFill>
                <a:latin typeface="Verdana" panose="020B0604030504040204" pitchFamily="34" charset="0"/>
                <a:ea typeface="Verdana" panose="020B0604030504040204" pitchFamily="34" charset="0"/>
              </a:rPr>
              <a:t>Framers were acquainted with executive tyranny (colonial governors, British Crown) and devised rules to deal with it; if rules thought to be archaic now, proper approach is to amend the Constitution</a:t>
            </a:r>
          </a:p>
          <a:p>
            <a:pPr marL="457200" indent="-457200">
              <a:buFont typeface="Arial" panose="020B0604020202020204" pitchFamily="34" charset="0"/>
              <a:buChar char="•"/>
            </a:pPr>
            <a:r>
              <a:rPr lang="en-US" sz="2500" dirty="0">
                <a:solidFill>
                  <a:srgbClr val="000000"/>
                </a:solidFill>
                <a:latin typeface="Verdana" panose="020B0604030504040204" pitchFamily="34" charset="0"/>
                <a:ea typeface="Verdana" panose="020B0604030504040204" pitchFamily="34" charset="0"/>
              </a:rPr>
              <a:t>Cases to think about; no directly binding precedent, but relevant:</a:t>
            </a:r>
          </a:p>
          <a:p>
            <a:pPr marL="914400" lvl="1" indent="-457200">
              <a:buFont typeface="Arial" panose="020B0604020202020204" pitchFamily="34" charset="0"/>
              <a:buChar char="•"/>
            </a:pPr>
            <a:r>
              <a:rPr lang="en-US" sz="2500" i="1" dirty="0">
                <a:solidFill>
                  <a:srgbClr val="000000"/>
                </a:solidFill>
                <a:latin typeface="Verdana" panose="020B0604030504040204" pitchFamily="34" charset="0"/>
                <a:ea typeface="Verdana" panose="020B0604030504040204" pitchFamily="34" charset="0"/>
              </a:rPr>
              <a:t>United States v. Nixon </a:t>
            </a:r>
            <a:r>
              <a:rPr lang="en-US" sz="2500" dirty="0">
                <a:solidFill>
                  <a:srgbClr val="000000"/>
                </a:solidFill>
                <a:latin typeface="Verdana" panose="020B0604030504040204" pitchFamily="34" charset="0"/>
                <a:ea typeface="Verdana" panose="020B0604030504040204" pitchFamily="34" charset="0"/>
              </a:rPr>
              <a:t>(tapes case)</a:t>
            </a:r>
          </a:p>
          <a:p>
            <a:pPr marL="914400" lvl="1" indent="-457200">
              <a:buFont typeface="Arial" panose="020B0604020202020204" pitchFamily="34" charset="0"/>
              <a:buChar char="•"/>
            </a:pPr>
            <a:r>
              <a:rPr lang="en-US" sz="2500" i="1" dirty="0">
                <a:solidFill>
                  <a:srgbClr val="000000"/>
                </a:solidFill>
                <a:latin typeface="Verdana" panose="020B0604030504040204" pitchFamily="34" charset="0"/>
                <a:ea typeface="Verdana" panose="020B0604030504040204" pitchFamily="34" charset="0"/>
              </a:rPr>
              <a:t>Chadha / Morrison v. Olson</a:t>
            </a:r>
          </a:p>
          <a:p>
            <a:pPr marL="914400" lvl="1" indent="-457200">
              <a:buFont typeface="Arial" panose="020B0604020202020204" pitchFamily="34" charset="0"/>
              <a:buChar char="•"/>
            </a:pPr>
            <a:r>
              <a:rPr lang="en-US" sz="2500" i="1" dirty="0" err="1">
                <a:solidFill>
                  <a:srgbClr val="000000"/>
                </a:solidFill>
                <a:latin typeface="Verdana" panose="020B0604030504040204" pitchFamily="34" charset="0"/>
                <a:ea typeface="Verdana" panose="020B0604030504040204" pitchFamily="34" charset="0"/>
              </a:rPr>
              <a:t>Seila</a:t>
            </a:r>
            <a:r>
              <a:rPr lang="en-US" sz="2500" i="1" dirty="0">
                <a:solidFill>
                  <a:srgbClr val="000000"/>
                </a:solidFill>
                <a:latin typeface="Verdana" panose="020B0604030504040204" pitchFamily="34" charset="0"/>
                <a:ea typeface="Verdana" panose="020B0604030504040204" pitchFamily="34" charset="0"/>
              </a:rPr>
              <a:t> Law</a:t>
            </a:r>
          </a:p>
          <a:p>
            <a:pPr marL="914400" lvl="1" indent="-457200">
              <a:buFont typeface="Arial" panose="020B0604020202020204" pitchFamily="34" charset="0"/>
              <a:buChar char="•"/>
            </a:pPr>
            <a:r>
              <a:rPr lang="en-US" sz="2500" i="1" dirty="0">
                <a:solidFill>
                  <a:srgbClr val="000000"/>
                </a:solidFill>
                <a:latin typeface="Verdana" panose="020B0604030504040204" pitchFamily="34" charset="0"/>
                <a:ea typeface="Verdana" panose="020B0604030504040204" pitchFamily="34" charset="0"/>
              </a:rPr>
              <a:t>Major Questions Doctrine </a:t>
            </a:r>
          </a:p>
          <a:p>
            <a:pPr marL="914400" lvl="1" indent="-457200">
              <a:buFont typeface="Arial" panose="020B0604020202020204" pitchFamily="34" charset="0"/>
              <a:buChar char="•"/>
            </a:pPr>
            <a:endParaRPr lang="en-US" sz="2200" dirty="0">
              <a:solidFill>
                <a:srgbClr val="000000"/>
              </a:solidFill>
              <a:latin typeface="Verdana" panose="020B0604030504040204" pitchFamily="34" charset="0"/>
              <a:ea typeface="Verdana" panose="020B0604030504040204" pitchFamily="34" charset="0"/>
            </a:endParaRPr>
          </a:p>
          <a:p>
            <a:pPr marL="457200" indent="-457200">
              <a:buFont typeface="Arial" panose="020B0604020202020204" pitchFamily="34" charset="0"/>
              <a:buChar char="•"/>
            </a:pPr>
            <a:endParaRPr lang="en-US" sz="2200" dirty="0">
              <a:solidFill>
                <a:srgbClr val="000000"/>
              </a:solidFill>
              <a:latin typeface="Verdana" panose="020B0604030504040204" pitchFamily="34" charset="0"/>
              <a:ea typeface="Verdana" panose="020B0604030504040204" pitchFamily="34" charset="0"/>
            </a:endParaRPr>
          </a:p>
          <a:p>
            <a:pPr marL="514350" indent="-514350">
              <a:buFont typeface="+mj-lt"/>
              <a:buAutoNum type="arabicPeriod"/>
            </a:pPr>
            <a:endParaRPr lang="en-US" sz="3400" dirty="0">
              <a:solidFill>
                <a:srgbClr val="0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04318272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E7178-3C3F-1525-ECD4-05A9893988D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E0DFE92-9684-DDF1-6B1E-5A79E8163CCA}"/>
              </a:ext>
            </a:extLst>
          </p:cNvPr>
          <p:cNvSpPr txBox="1"/>
          <p:nvPr/>
        </p:nvSpPr>
        <p:spPr>
          <a:xfrm>
            <a:off x="304800" y="0"/>
            <a:ext cx="11582400" cy="2893100"/>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Revival of Nondelegation? Arguments for &amp; against</a:t>
            </a:r>
          </a:p>
          <a:p>
            <a:endParaRPr lang="en-US" sz="3800" b="1" dirty="0">
              <a:solidFill>
                <a:srgbClr val="000000"/>
              </a:solidFill>
              <a:latin typeface="Verdana" panose="020B0604030504040204" pitchFamily="34" charset="0"/>
              <a:ea typeface="Verdana" panose="020B0604030504040204" pitchFamily="34" charset="0"/>
            </a:endParaRPr>
          </a:p>
          <a:p>
            <a:pPr marL="914400" lvl="1" indent="-457200">
              <a:buFont typeface="Arial" panose="020B0604020202020204" pitchFamily="34" charset="0"/>
              <a:buChar char="•"/>
            </a:pPr>
            <a:r>
              <a:rPr lang="en-US" sz="3400" dirty="0">
                <a:solidFill>
                  <a:srgbClr val="000000"/>
                </a:solidFill>
                <a:latin typeface="Verdana" panose="020B0604030504040204" pitchFamily="34" charset="0"/>
                <a:ea typeface="Verdana" panose="020B0604030504040204" pitchFamily="34" charset="0"/>
              </a:rPr>
              <a:t>Which arguments are most persuasive, in your view?</a:t>
            </a:r>
          </a:p>
        </p:txBody>
      </p:sp>
    </p:spTree>
    <p:extLst>
      <p:ext uri="{BB962C8B-B14F-4D97-AF65-F5344CB8AC3E}">
        <p14:creationId xmlns:p14="http://schemas.microsoft.com/office/powerpoint/2010/main" val="2974249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5539978"/>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a:t>
            </a:r>
          </a:p>
          <a:p>
            <a:endParaRPr lang="en-US" sz="3800" b="1" dirty="0">
              <a:solidFill>
                <a:srgbClr val="000000"/>
              </a:solidFill>
              <a:latin typeface="Verdana" panose="020B0604030504040204" pitchFamily="34" charset="0"/>
              <a:ea typeface="Verdana" panose="020B0604030504040204" pitchFamily="34" charset="0"/>
            </a:endParaRPr>
          </a:p>
          <a:p>
            <a:pPr algn="l"/>
            <a:r>
              <a:rPr lang="en-US" sz="4000" b="0" i="0" dirty="0">
                <a:solidFill>
                  <a:srgbClr val="000000"/>
                </a:solidFill>
                <a:effectLst/>
                <a:latin typeface="Verdana" panose="020B0604030504040204" pitchFamily="34" charset="0"/>
              </a:rPr>
              <a:t>Context:</a:t>
            </a:r>
          </a:p>
          <a:p>
            <a:pPr marL="457200" indent="-457200">
              <a:buFont typeface="Arial" panose="020B0604020202020204" pitchFamily="34" charset="0"/>
              <a:buChar char="•"/>
            </a:pPr>
            <a:r>
              <a:rPr lang="en-US" sz="3400" b="0" i="0" dirty="0">
                <a:solidFill>
                  <a:srgbClr val="000000"/>
                </a:solidFill>
                <a:effectLst/>
                <a:latin typeface="Verdana" panose="020B0604030504040204" pitchFamily="34" charset="0"/>
              </a:rPr>
              <a:t>In 1935 the Court also held the NIRA</a:t>
            </a:r>
            <a:r>
              <a:rPr lang="en-US" sz="3400" dirty="0">
                <a:solidFill>
                  <a:srgbClr val="000000"/>
                </a:solidFill>
                <a:latin typeface="Verdana" panose="020B0604030504040204" pitchFamily="34" charset="0"/>
              </a:rPr>
              <a:t> unconstitutional under the Commerce Clause</a:t>
            </a:r>
            <a:endParaRPr lang="en-US" sz="3400" b="0" i="0" dirty="0">
              <a:solidFill>
                <a:srgbClr val="000000"/>
              </a:solidFill>
              <a:effectLst/>
              <a:latin typeface="Verdana" panose="020B0604030504040204" pitchFamily="34" charset="0"/>
            </a:endParaRPr>
          </a:p>
          <a:p>
            <a:pPr marL="457200" indent="-457200">
              <a:buFont typeface="Arial" panose="020B0604020202020204" pitchFamily="34" charset="0"/>
              <a:buChar char="•"/>
            </a:pPr>
            <a:r>
              <a:rPr lang="en-US" sz="3400" dirty="0">
                <a:solidFill>
                  <a:srgbClr val="000000"/>
                </a:solidFill>
                <a:latin typeface="Verdana" panose="020B0604030504040204" pitchFamily="34" charset="0"/>
              </a:rPr>
              <a:t>They were decided before the Court’s “</a:t>
            </a:r>
            <a:r>
              <a:rPr lang="en-US" sz="3400" dirty="0">
                <a:solidFill>
                  <a:srgbClr val="000000"/>
                </a:solidFill>
                <a:latin typeface="Verdana" panose="020B0604030504040204" pitchFamily="34" charset="0"/>
                <a:hlinkClick r:id="rId2"/>
              </a:rPr>
              <a:t>switch in time</a:t>
            </a:r>
            <a:r>
              <a:rPr lang="en-US" sz="3400" dirty="0">
                <a:solidFill>
                  <a:srgbClr val="000000"/>
                </a:solidFill>
                <a:latin typeface="Verdana" panose="020B0604030504040204" pitchFamily="34" charset="0"/>
              </a:rPr>
              <a:t>” in 1937 when it recognized Congressional power in New Deal legislation to regulate more extensively under the Commerce Clause than the Court had previously viewed as constitutional</a:t>
            </a:r>
          </a:p>
        </p:txBody>
      </p:sp>
    </p:spTree>
    <p:extLst>
      <p:ext uri="{BB962C8B-B14F-4D97-AF65-F5344CB8AC3E}">
        <p14:creationId xmlns:p14="http://schemas.microsoft.com/office/powerpoint/2010/main" val="2864503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6247864"/>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a:t>
            </a:r>
          </a:p>
          <a:p>
            <a:endParaRPr lang="en-US" sz="3800" b="1" dirty="0">
              <a:solidFill>
                <a:srgbClr val="000000"/>
              </a:solidFill>
              <a:latin typeface="Verdana" panose="020B0604030504040204" pitchFamily="34" charset="0"/>
              <a:ea typeface="Verdana" panose="020B0604030504040204" pitchFamily="34" charset="0"/>
            </a:endParaRPr>
          </a:p>
          <a:p>
            <a:r>
              <a:rPr lang="en-US" sz="3600" dirty="0">
                <a:solidFill>
                  <a:srgbClr val="000000"/>
                </a:solidFill>
                <a:latin typeface="Verdana" panose="020B0604030504040204" pitchFamily="34" charset="0"/>
                <a:ea typeface="Verdana" panose="020B0604030504040204" pitchFamily="34" charset="0"/>
              </a:rPr>
              <a:t>Context:</a:t>
            </a:r>
          </a:p>
          <a:p>
            <a:pPr marL="571500" indent="-571500" algn="l">
              <a:buFont typeface="Arial" panose="020B0604020202020204" pitchFamily="34" charset="0"/>
              <a:buChar char="•"/>
            </a:pPr>
            <a:r>
              <a:rPr lang="en-US" sz="3600" dirty="0">
                <a:solidFill>
                  <a:srgbClr val="000000"/>
                </a:solidFill>
                <a:latin typeface="Verdana" panose="020B0604030504040204" pitchFamily="34" charset="0"/>
              </a:rPr>
              <a:t>One additional concern in those cases might have been the idea of having the standards formulated as a </a:t>
            </a:r>
            <a:r>
              <a:rPr lang="en-US" sz="3600" b="1" dirty="0">
                <a:solidFill>
                  <a:srgbClr val="000000"/>
                </a:solidFill>
                <a:latin typeface="Verdana" panose="020B0604030504040204" pitchFamily="34" charset="0"/>
              </a:rPr>
              <a:t>code</a:t>
            </a:r>
            <a:r>
              <a:rPr lang="en-US" sz="3600" dirty="0">
                <a:solidFill>
                  <a:srgbClr val="000000"/>
                </a:solidFill>
                <a:latin typeface="Verdana" panose="020B0604030504040204" pitchFamily="34" charset="0"/>
              </a:rPr>
              <a:t> </a:t>
            </a:r>
            <a:r>
              <a:rPr lang="en-US" sz="3600" i="1" dirty="0">
                <a:solidFill>
                  <a:srgbClr val="000000"/>
                </a:solidFill>
                <a:latin typeface="Verdana" panose="020B0604030504040204" pitchFamily="34" charset="0"/>
              </a:rPr>
              <a:t>by industry trade groups</a:t>
            </a:r>
            <a:r>
              <a:rPr lang="en-US" sz="3600" dirty="0">
                <a:solidFill>
                  <a:srgbClr val="000000"/>
                </a:solidFill>
                <a:latin typeface="Verdana" panose="020B0604030504040204" pitchFamily="34" charset="0"/>
              </a:rPr>
              <a:t>, which was then adopted by the Executive Branch.</a:t>
            </a:r>
          </a:p>
          <a:p>
            <a:pPr marL="571500" indent="-571500" algn="l">
              <a:buFont typeface="Arial" panose="020B0604020202020204" pitchFamily="34" charset="0"/>
              <a:buChar char="•"/>
            </a:pPr>
            <a:r>
              <a:rPr lang="en-US" sz="3600" b="0" i="0" dirty="0">
                <a:solidFill>
                  <a:srgbClr val="000000"/>
                </a:solidFill>
                <a:effectLst/>
                <a:latin typeface="Verdana" panose="020B0604030504040204" pitchFamily="34" charset="0"/>
              </a:rPr>
              <a:t>In the abstract, this might seem </a:t>
            </a:r>
            <a:r>
              <a:rPr lang="en-US" sz="3600" dirty="0">
                <a:solidFill>
                  <a:srgbClr val="000000"/>
                </a:solidFill>
                <a:latin typeface="Verdana" panose="020B0604030504040204" pitchFamily="34" charset="0"/>
              </a:rPr>
              <a:t>worrisome, or an abdication of government power to private groups. </a:t>
            </a:r>
            <a:r>
              <a:rPr lang="en-US" sz="3600" b="0" i="0" dirty="0">
                <a:solidFill>
                  <a:srgbClr val="000000"/>
                </a:solidFill>
                <a:effectLst/>
                <a:latin typeface="Verdana" panose="020B0604030504040204" pitchFamily="34" charset="0"/>
              </a:rPr>
              <a:t>But consider the context …</a:t>
            </a:r>
          </a:p>
        </p:txBody>
      </p:sp>
    </p:spTree>
    <p:extLst>
      <p:ext uri="{BB962C8B-B14F-4D97-AF65-F5344CB8AC3E}">
        <p14:creationId xmlns:p14="http://schemas.microsoft.com/office/powerpoint/2010/main" val="126217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152400" y="228600"/>
            <a:ext cx="12039600" cy="6447919"/>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 doctrine/What’s at stake: </a:t>
            </a:r>
            <a:r>
              <a:rPr lang="en-US" sz="2400" i="1" dirty="0">
                <a:solidFill>
                  <a:srgbClr val="000000"/>
                </a:solidFill>
                <a:latin typeface="Verdana" panose="020B0604030504040204" pitchFamily="34" charset="0"/>
                <a:ea typeface="Verdana" panose="020B0604030504040204" pitchFamily="34" charset="0"/>
              </a:rPr>
              <a:t>A.L.A. Schechter Poultry Corp. v. United States </a:t>
            </a:r>
            <a:r>
              <a:rPr lang="en-US" sz="2400" dirty="0">
                <a:solidFill>
                  <a:srgbClr val="000000"/>
                </a:solidFill>
                <a:latin typeface="Verdana" panose="020B0604030504040204" pitchFamily="34" charset="0"/>
                <a:ea typeface="Verdana" panose="020B0604030504040204" pitchFamily="34" charset="0"/>
              </a:rPr>
              <a:t>&amp; Pandemics/Epidemics</a:t>
            </a:r>
          </a:p>
          <a:p>
            <a:pPr marL="457200" indent="-457200">
              <a:buFont typeface="Arial" panose="020B0604020202020204" pitchFamily="34" charset="0"/>
              <a:buChar char="•"/>
            </a:pPr>
            <a:r>
              <a:rPr lang="en-US" sz="2700" b="1" dirty="0">
                <a:solidFill>
                  <a:srgbClr val="000000"/>
                </a:solidFill>
                <a:latin typeface="Verdana" panose="020B0604030504040204" pitchFamily="34" charset="0"/>
                <a:ea typeface="Verdana" panose="020B0604030504040204" pitchFamily="34" charset="0"/>
              </a:rPr>
              <a:t>The code </a:t>
            </a:r>
          </a:p>
          <a:p>
            <a:pPr marL="914400" lvl="1" indent="-457200">
              <a:buFont typeface="Arial" panose="020B0604020202020204" pitchFamily="34" charset="0"/>
              <a:buChar char="•"/>
            </a:pPr>
            <a:r>
              <a:rPr lang="en-US" sz="2700" dirty="0">
                <a:solidFill>
                  <a:srgbClr val="000000"/>
                </a:solidFill>
                <a:latin typeface="Verdana" panose="020B0604030504040204" pitchFamily="34" charset="0"/>
                <a:ea typeface="Verdana" panose="020B0604030504040204" pitchFamily="34" charset="0"/>
              </a:rPr>
              <a:t>Prohibited sale of diseased chickens</a:t>
            </a:r>
          </a:p>
          <a:p>
            <a:pPr marL="914400" lvl="1" indent="-457200">
              <a:buFont typeface="Arial" panose="020B0604020202020204" pitchFamily="34" charset="0"/>
              <a:buChar char="•"/>
            </a:pPr>
            <a:r>
              <a:rPr lang="en-US" sz="2700" dirty="0">
                <a:solidFill>
                  <a:srgbClr val="000000"/>
                </a:solidFill>
                <a:latin typeface="Verdana" panose="020B0604030504040204" pitchFamily="34" charset="0"/>
                <a:ea typeface="Verdana" panose="020B0604030504040204" pitchFamily="34" charset="0"/>
              </a:rPr>
              <a:t>Required “run of the coop”</a:t>
            </a:r>
          </a:p>
          <a:p>
            <a:pPr marL="457200" indent="-457200">
              <a:buFont typeface="Arial" panose="020B0604020202020204" pitchFamily="34" charset="0"/>
              <a:buChar char="•"/>
            </a:pPr>
            <a:r>
              <a:rPr lang="en-US" sz="2700" dirty="0">
                <a:solidFill>
                  <a:srgbClr val="000000"/>
                </a:solidFill>
                <a:latin typeface="Verdana" panose="020B0604030504040204" pitchFamily="34" charset="0"/>
                <a:ea typeface="Verdana" panose="020B0604030504040204" pitchFamily="34" charset="0"/>
              </a:rPr>
              <a:t>Context: </a:t>
            </a:r>
          </a:p>
          <a:p>
            <a:pPr marL="914400" lvl="1" indent="-457200">
              <a:buFont typeface="Arial" panose="020B0604020202020204" pitchFamily="34" charset="0"/>
              <a:buChar char="•"/>
            </a:pPr>
            <a:r>
              <a:rPr lang="en-US" sz="2700" dirty="0">
                <a:solidFill>
                  <a:srgbClr val="000000"/>
                </a:solidFill>
                <a:latin typeface="Verdana" panose="020B0604030504040204" pitchFamily="34" charset="0"/>
                <a:ea typeface="Verdana" panose="020B0604030504040204" pitchFamily="34" charset="0"/>
              </a:rPr>
              <a:t>“</a:t>
            </a:r>
            <a:r>
              <a:rPr lang="en-US" sz="2700" dirty="0">
                <a:solidFill>
                  <a:srgbClr val="000000"/>
                </a:solidFill>
                <a:latin typeface="Verdana" panose="020B0604030504040204" pitchFamily="34" charset="0"/>
                <a:ea typeface="Verdana" panose="020B0604030504040204" pitchFamily="34" charset="0"/>
                <a:hlinkClick r:id="rId2"/>
              </a:rPr>
              <a:t>Wet market</a:t>
            </a:r>
            <a:r>
              <a:rPr lang="en-US" sz="2700" dirty="0">
                <a:solidFill>
                  <a:srgbClr val="000000"/>
                </a:solidFill>
                <a:latin typeface="Verdana" panose="020B0604030504040204" pitchFamily="34" charset="0"/>
                <a:ea typeface="Verdana" panose="020B0604030504040204" pitchFamily="34" charset="0"/>
              </a:rPr>
              <a:t>”: live poultry being sold; chickens had tuberculosis; could be passed on to humans</a:t>
            </a:r>
          </a:p>
          <a:p>
            <a:pPr marL="914400" lvl="1" indent="-457200">
              <a:buFont typeface="Arial" panose="020B0604020202020204" pitchFamily="34" charset="0"/>
              <a:buChar char="•"/>
            </a:pPr>
            <a:r>
              <a:rPr lang="en-US" sz="2700" dirty="0">
                <a:solidFill>
                  <a:srgbClr val="000000"/>
                </a:solidFill>
                <a:latin typeface="Verdana" panose="020B0604030504040204" pitchFamily="34" charset="0"/>
                <a:ea typeface="Verdana" panose="020B0604030504040204" pitchFamily="34" charset="0"/>
              </a:rPr>
              <a:t>Determination by Congress that cut-throat competition needed to be reined in to stop deflation, as a means of fighting the Depression; and also to deal with pressure to sell sick chickens</a:t>
            </a:r>
          </a:p>
          <a:p>
            <a:pPr marL="342900" indent="-342900">
              <a:buFont typeface="Arial" panose="020B0604020202020204" pitchFamily="34" charset="0"/>
              <a:buChar char="•"/>
            </a:pPr>
            <a:r>
              <a:rPr lang="en-US" sz="2700" dirty="0">
                <a:solidFill>
                  <a:srgbClr val="000000"/>
                </a:solidFill>
                <a:latin typeface="Verdana" panose="020B0604030504040204" pitchFamily="34" charset="0"/>
                <a:ea typeface="Verdana" panose="020B0604030504040204" pitchFamily="34" charset="0"/>
              </a:rPr>
              <a:t>How deferential should courts be to a Congressional judgment that best way to deal with this problem was through voluntarily negotiated trade/industry codes backed up by federal enforcement? </a:t>
            </a:r>
          </a:p>
        </p:txBody>
      </p:sp>
    </p:spTree>
    <p:extLst>
      <p:ext uri="{BB962C8B-B14F-4D97-AF65-F5344CB8AC3E}">
        <p14:creationId xmlns:p14="http://schemas.microsoft.com/office/powerpoint/2010/main" val="1579516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6617196"/>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a:t>
            </a:r>
          </a:p>
          <a:p>
            <a:endParaRPr lang="en-US" sz="3800" b="1" dirty="0">
              <a:solidFill>
                <a:srgbClr val="000000"/>
              </a:solidFill>
              <a:latin typeface="Verdana" panose="020B0604030504040204" pitchFamily="34" charset="0"/>
              <a:ea typeface="Verdana" panose="020B0604030504040204" pitchFamily="34" charset="0"/>
            </a:endParaRPr>
          </a:p>
          <a:p>
            <a:pPr marL="571500" indent="-571500" algn="l">
              <a:buFont typeface="Arial" panose="020B0604020202020204" pitchFamily="34" charset="0"/>
              <a:buChar char="•"/>
            </a:pPr>
            <a:r>
              <a:rPr lang="en-US" sz="4000" b="0" i="0" dirty="0">
                <a:solidFill>
                  <a:srgbClr val="000000"/>
                </a:solidFill>
                <a:effectLst/>
                <a:latin typeface="Verdana" panose="020B0604030504040204" pitchFamily="34" charset="0"/>
              </a:rPr>
              <a:t>As noted earlie</a:t>
            </a:r>
            <a:r>
              <a:rPr lang="en-US" sz="4000" dirty="0">
                <a:solidFill>
                  <a:srgbClr val="000000"/>
                </a:solidFill>
                <a:latin typeface="Verdana" panose="020B0604030504040204" pitchFamily="34" charset="0"/>
              </a:rPr>
              <a:t>r:</a:t>
            </a:r>
            <a:endParaRPr lang="en-US" sz="4000" b="0" i="0" dirty="0">
              <a:solidFill>
                <a:srgbClr val="000000"/>
              </a:solidFill>
              <a:effectLst/>
              <a:latin typeface="Verdana" panose="020B0604030504040204" pitchFamily="34" charset="0"/>
            </a:endParaRPr>
          </a:p>
          <a:p>
            <a:pPr marL="1028700" lvl="1" indent="-571500">
              <a:buFont typeface="Arial" panose="020B0604020202020204" pitchFamily="34" charset="0"/>
              <a:buChar char="•"/>
            </a:pPr>
            <a:r>
              <a:rPr lang="en-US" sz="4000" b="0" i="0" dirty="0">
                <a:solidFill>
                  <a:srgbClr val="000000"/>
                </a:solidFill>
                <a:effectLst/>
                <a:latin typeface="Verdana" panose="020B0604030504040204" pitchFamily="34" charset="0"/>
              </a:rPr>
              <a:t>Panama Refining’s and Schechter’s holdings on non-delegation have not been overturned.</a:t>
            </a:r>
          </a:p>
          <a:p>
            <a:pPr marL="1028700" lvl="1" indent="-571500">
              <a:buFont typeface="Arial" panose="020B0604020202020204" pitchFamily="34" charset="0"/>
              <a:buChar char="•"/>
            </a:pPr>
            <a:r>
              <a:rPr lang="en-US" sz="4000" dirty="0">
                <a:solidFill>
                  <a:srgbClr val="000000"/>
                </a:solidFill>
                <a:latin typeface="Verdana" panose="020B0604030504040204" pitchFamily="34" charset="0"/>
              </a:rPr>
              <a:t>No decision of the Court has found a statute unconstitutional on non-delegation grounds since then.</a:t>
            </a:r>
          </a:p>
          <a:p>
            <a:pPr marL="571500" indent="-571500">
              <a:buFont typeface="Arial" panose="020B0604020202020204" pitchFamily="34" charset="0"/>
              <a:buChar char="•"/>
            </a:pPr>
            <a:r>
              <a:rPr lang="en-US" sz="3400" dirty="0">
                <a:solidFill>
                  <a:srgbClr val="000000"/>
                </a:solidFill>
                <a:latin typeface="Verdana" panose="020B0604030504040204" pitchFamily="34" charset="0"/>
              </a:rPr>
              <a:t>So why has nondelegation doctrine not been applied?</a:t>
            </a:r>
          </a:p>
        </p:txBody>
      </p:sp>
    </p:spTree>
    <p:extLst>
      <p:ext uri="{BB962C8B-B14F-4D97-AF65-F5344CB8AC3E}">
        <p14:creationId xmlns:p14="http://schemas.microsoft.com/office/powerpoint/2010/main" val="2937334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E612F7-2582-4C94-95A6-9928388EC19B}"/>
              </a:ext>
            </a:extLst>
          </p:cNvPr>
          <p:cNvSpPr txBox="1"/>
          <p:nvPr/>
        </p:nvSpPr>
        <p:spPr>
          <a:xfrm>
            <a:off x="304800" y="0"/>
            <a:ext cx="11582400" cy="6247864"/>
          </a:xfrm>
          <a:prstGeom prst="rect">
            <a:avLst/>
          </a:prstGeom>
          <a:noFill/>
        </p:spPr>
        <p:txBody>
          <a:bodyPr wrap="square">
            <a:spAutoFit/>
          </a:bodyPr>
          <a:lstStyle/>
          <a:p>
            <a:r>
              <a:rPr lang="en-US" sz="3800" b="1" dirty="0">
                <a:solidFill>
                  <a:srgbClr val="000000"/>
                </a:solidFill>
                <a:latin typeface="Verdana" panose="020B0604030504040204" pitchFamily="34" charset="0"/>
                <a:ea typeface="Verdana" panose="020B0604030504040204" pitchFamily="34" charset="0"/>
              </a:rPr>
              <a:t>Nondelegation</a:t>
            </a:r>
          </a:p>
          <a:p>
            <a:pPr algn="l">
              <a:spcAft>
                <a:spcPts val="600"/>
              </a:spcAft>
            </a:pPr>
            <a:endParaRPr lang="en-US" sz="3400" b="0" i="0" dirty="0">
              <a:solidFill>
                <a:srgbClr val="000000"/>
              </a:solidFill>
              <a:effectLst/>
              <a:latin typeface="Verdana" panose="020B0604030504040204" pitchFamily="34" charset="0"/>
            </a:endParaRPr>
          </a:p>
          <a:p>
            <a:pPr algn="l">
              <a:spcAft>
                <a:spcPts val="600"/>
              </a:spcAft>
            </a:pPr>
            <a:r>
              <a:rPr lang="en-US" sz="3400" dirty="0">
                <a:solidFill>
                  <a:srgbClr val="000000"/>
                </a:solidFill>
                <a:latin typeface="Verdana" panose="020B0604030504040204" pitchFamily="34" charset="0"/>
              </a:rPr>
              <a:t>Consider the problem facing a court trying to apply nondelegation doctrine.</a:t>
            </a:r>
            <a:endParaRPr lang="en-US" sz="3400" b="0" i="0" dirty="0">
              <a:solidFill>
                <a:srgbClr val="000000"/>
              </a:solidFill>
              <a:effectLst/>
              <a:latin typeface="Verdana" panose="020B0604030504040204" pitchFamily="34" charset="0"/>
            </a:endParaRPr>
          </a:p>
          <a:p>
            <a:pPr marL="571500" indent="-571500" algn="l">
              <a:spcAft>
                <a:spcPts val="600"/>
              </a:spcAft>
              <a:buFont typeface="Arial" panose="020B0604020202020204" pitchFamily="34" charset="0"/>
              <a:buChar char="•"/>
            </a:pPr>
            <a:r>
              <a:rPr lang="en-US" sz="3400" dirty="0">
                <a:solidFill>
                  <a:srgbClr val="000000"/>
                </a:solidFill>
                <a:latin typeface="Verdana" panose="020B0604030504040204" pitchFamily="34" charset="0"/>
              </a:rPr>
              <a:t>The theory: Article I gives Congress the power to legislate. Then the executive branch implements / executes the legislation. Under nondelegation doctrine, the court polices the border between legislation (policy making) and execution.</a:t>
            </a:r>
          </a:p>
          <a:p>
            <a:pPr marL="571500" indent="-571500" algn="l">
              <a:spcAft>
                <a:spcPts val="600"/>
              </a:spcAft>
              <a:buFont typeface="Arial" panose="020B0604020202020204" pitchFamily="34" charset="0"/>
              <a:buChar char="•"/>
            </a:pPr>
            <a:r>
              <a:rPr lang="en-US" sz="3400" i="1" dirty="0">
                <a:solidFill>
                  <a:srgbClr val="000000"/>
                </a:solidFill>
                <a:latin typeface="Verdana" panose="020B0604030504040204" pitchFamily="34" charset="0"/>
              </a:rPr>
              <a:t>But </a:t>
            </a:r>
            <a:r>
              <a:rPr lang="en-US" sz="3400" dirty="0">
                <a:solidFill>
                  <a:srgbClr val="000000"/>
                </a:solidFill>
                <a:latin typeface="Verdana" panose="020B0604030504040204" pitchFamily="34" charset="0"/>
              </a:rPr>
              <a:t>in fact …</a:t>
            </a:r>
          </a:p>
          <a:p>
            <a:pPr algn="l">
              <a:spcAft>
                <a:spcPts val="600"/>
              </a:spcAft>
            </a:pPr>
            <a:endParaRPr lang="en-US" sz="3600" dirty="0">
              <a:solidFill>
                <a:srgbClr val="000000"/>
              </a:solidFill>
              <a:latin typeface="Verdana" panose="020B0604030504040204" pitchFamily="34" charset="0"/>
            </a:endParaRPr>
          </a:p>
        </p:txBody>
      </p:sp>
    </p:spTree>
    <p:extLst>
      <p:ext uri="{BB962C8B-B14F-4D97-AF65-F5344CB8AC3E}">
        <p14:creationId xmlns:p14="http://schemas.microsoft.com/office/powerpoint/2010/main" val="3904572636"/>
      </p:ext>
    </p:extLst>
  </p:cSld>
  <p:clrMapOvr>
    <a:masterClrMapping/>
  </p:clrMapOvr>
</p:sld>
</file>

<file path=ppt/theme/theme1.xml><?xml version="1.0" encoding="utf-8"?>
<a:theme xmlns:a="http://schemas.openxmlformats.org/drawingml/2006/main" name="UM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M Template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UM Template 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BLANK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15446</TotalTime>
  <Words>3742</Words>
  <Application>Microsoft Office PowerPoint</Application>
  <PresentationFormat>Widescreen</PresentationFormat>
  <Paragraphs>243</Paragraphs>
  <Slides>46</Slides>
  <Notes>1</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46</vt:i4>
      </vt:variant>
    </vt:vector>
  </HeadingPairs>
  <TitlesOfParts>
    <vt:vector size="55" baseType="lpstr">
      <vt:lpstr>Arial</vt:lpstr>
      <vt:lpstr>Calibri</vt:lpstr>
      <vt:lpstr>Helvetica</vt:lpstr>
      <vt:lpstr>Verdana</vt:lpstr>
      <vt:lpstr>Wingdings</vt:lpstr>
      <vt:lpstr>UM Template</vt:lpstr>
      <vt:lpstr>UM Template 2</vt:lpstr>
      <vt:lpstr>UM Template 3</vt:lpstr>
      <vt:lpstr>BLANK1</vt:lpstr>
      <vt:lpstr>U.S. Constitutional Law I(D) Fall 2026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Miami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k.corrales</dc:creator>
  <cp:lastModifiedBy>Schnably, Stephen J.</cp:lastModifiedBy>
  <cp:revision>414</cp:revision>
  <cp:lastPrinted>2020-08-27T17:14:59Z</cp:lastPrinted>
  <dcterms:created xsi:type="dcterms:W3CDTF">2009-06-09T16:07:11Z</dcterms:created>
  <dcterms:modified xsi:type="dcterms:W3CDTF">2026-03-21T18:46:10Z</dcterms:modified>
</cp:coreProperties>
</file>