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739" r:id="rId4"/>
  </p:sldMasterIdLst>
  <p:notesMasterIdLst>
    <p:notesMasterId r:id="rId16"/>
  </p:notesMasterIdLst>
  <p:handoutMasterIdLst>
    <p:handoutMasterId r:id="rId17"/>
  </p:handoutMasterIdLst>
  <p:sldIdLst>
    <p:sldId id="256" r:id="rId5"/>
    <p:sldId id="454" r:id="rId6"/>
    <p:sldId id="443" r:id="rId7"/>
    <p:sldId id="447" r:id="rId8"/>
    <p:sldId id="444" r:id="rId9"/>
    <p:sldId id="448" r:id="rId10"/>
    <p:sldId id="458" r:id="rId11"/>
    <p:sldId id="445" r:id="rId12"/>
    <p:sldId id="446" r:id="rId13"/>
    <p:sldId id="449" r:id="rId14"/>
    <p:sldId id="459" r:id="rId15"/>
  </p:sldIdLst>
  <p:sldSz cx="12192000" cy="6858000"/>
  <p:notesSz cx="6950075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6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  <a:srgbClr val="D0D8E8"/>
    <a:srgbClr val="FFFFFF"/>
    <a:srgbClr val="F473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424" autoAdjust="0"/>
  </p:normalViewPr>
  <p:slideViewPr>
    <p:cSldViewPr>
      <p:cViewPr varScale="1">
        <p:scale>
          <a:sx n="50" d="100"/>
          <a:sy n="50" d="100"/>
        </p:scale>
        <p:origin x="54" y="3162"/>
      </p:cViewPr>
      <p:guideLst>
        <p:guide orient="horz"/>
        <p:guide pos="26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0" d="100"/>
          <a:sy n="140" d="100"/>
        </p:scale>
        <p:origin x="138" y="10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1ADF2C-6646-4487-B36D-8013932CB3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93E11-FA4C-4C6A-9143-0A357AFE94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F3B2441-8FB9-4743-8E68-A7DDA50AC73A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50E32C-2ADE-42BA-9B73-6F0D0ECC71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56A959-B4F3-4E74-8D51-39BE396DAF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3E6872A-10FC-4D2F-8D4E-3D609BD5BD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64B08F-11CF-4AA1-9D43-FFA1ACC965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1EF360-6C70-49FA-A310-4633A9C5545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7BF8358-EB0C-44EF-9057-FF31C91A1E19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F5FF559-D105-4826-9149-A1403E2EE4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F90926A-AB14-41EA-9AA6-B6C7286CC5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6D8C90-73E6-41B2-AD0D-75CD750CBD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02834F-5D29-4BAB-8559-FAAABC1B2E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AC13805-A2C6-41A0-A93B-9AF69990E2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E25520BC-5F71-4BDD-9098-C992F06F3A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D33D0B22-FB81-48C1-BB03-061FCD4A01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84C11142-6C00-4E70-9CB0-BF1A0719A2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0888" indent="-2889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570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766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962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68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40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512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8425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D584B49-C5AC-4845-B3F3-B688B7410F08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15AB2-EC5C-43B0-87A5-C422AF65A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E048B-36A0-4376-9AA1-FCE29AF6E5E7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BCB02-6C45-4134-90EE-EFD320560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758E2-CA6E-4C1E-95CC-7319F323D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0B8FB-9FED-41C8-BE1D-6293EEC1E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3183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B1DDE-989B-4ABB-B9AC-AB811830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B1F5C-A573-4D50-8E89-010A9F58B24A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0590C-3DE4-4885-AE8A-9DB1362E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89D22-D3C6-49FA-97E2-E4B313DDC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0CF28-56EC-4A6A-B090-DB75ADCC69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056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491D7-232D-4116-94FA-182D14A26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3BF66-B36F-4D47-860D-F8AB3F9F1831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1464-4B2E-44C4-9FA3-88B6F8998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E78CA-D232-4766-AC1E-047918608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92E0A-2EBE-40F6-9760-B4D26E363D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7444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05055-088B-4619-9DEF-3B46C60F0C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6316344-2E38-4794-8D5A-11683D934A9C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F9E5F-65C3-468D-B368-E85F24C8A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25774-FC82-4975-A8C2-8016421BA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C8D6882D-7E15-4E7D-9AC2-691C3166F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074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F74DD-B567-42E4-AA3B-725BA53D12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5D424F9C-BB31-41B6-83AF-9EA5E2CABB85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86719-368F-40C5-A9CE-DA5645DE0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E4882-CD3F-4DAC-860C-CAFB4C59B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26843025-8F1E-4D32-B5EC-642D9DB0ED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986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FBF24-280C-4E4D-9951-D50B7B415D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AF94D0CE-B834-4CD6-B280-5815FC523101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3DF89-CD27-4308-86DF-5B3D48388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3A194-4700-4D51-A257-8E601A001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48A56A3-196B-4480-9A66-6B8F7D1CEE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9066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FE0EA0-2F85-402C-8BD1-388D1B97B0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CA697D46-7B60-4F09-9F30-F4AA720B96C4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9C7AE-69A7-4287-B67C-623972695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4A7EA4-191E-4A41-BE66-7FA5A7C8E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7FB93267-286C-4975-B7BB-AEE81C5D67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591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0303A0-E5EC-49E6-9BD7-28C4A0D86B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D2DC5A6C-220F-48A9-BC55-E3B78A390CF2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AE1E31-9C8F-4DA1-88F3-8286D09BC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856D5D-C41A-4DA6-8084-BA6A6B726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837CBBAC-D1C1-4465-8169-E249FEF1F2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053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B05BC9-5B96-403D-8004-573EF33A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32722047-7E25-47A0-A875-A8BED8844448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72C218-9A03-4D7F-9461-5FC15253B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3737AD-9BFD-4DCA-A5A9-3335A93DF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0F312A04-7C38-4284-BC2B-8A720392D8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1490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159A37-DB09-4738-B04E-F33ECCD8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7DD8E04E-F7DE-415D-8524-DCB9B0C8C530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4E549E-CD82-428D-8EF7-C32CF4521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80EB2-A09C-4BE8-96CC-6DB54EF2E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9FCCD2B8-6CAC-41E9-902D-276D3C4E7B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2778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6C2695-591B-43D7-959D-EF1541ADB4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424977DF-324E-4830-BC0D-8948AA4F0F03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DFFDF8-1C00-4178-8D7D-9148101D7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D1A5CA-77EC-41C3-AA91-ABE5ADA56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C5AD75A0-265F-487C-A341-18A9BB9AEA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46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18B66-B4D8-4A7A-BDEC-66301FAE7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C3C56-2AD5-4054-974A-0C3A185AE4C3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B54E0-90B3-441A-91A4-F58501D92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4FA5C-1357-411B-9053-0BA43118F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28796-A6AB-4B83-AEA4-1D41D788F6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33296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DC55D1-83BD-419E-9192-B67D9296DF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C3DB5F5-5B87-4321-A034-4B4B05F2B706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B359B1-01D1-491E-A811-85FDD22F0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A9CC5-F593-4C37-8C4A-84B7ACB39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9C169808-7257-49B9-8971-3392D696A8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51087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F7AD0-2459-4825-9E6A-3B458626C2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D1C44558-58A7-4413-8A8E-A50516B3F7AC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42C1D-66D3-4F27-80CE-359280D0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41D5E-B3C6-45BF-9A57-D0257A4B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B19850E1-4248-4B39-96B5-C5D958F6F8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4872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CA50B-0C49-4864-978F-EAFC0D1A01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36C8E576-05E5-4EAC-B906-CC9E0988CD85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56A5E-5A71-4F4C-B62C-82474DEAB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97BB2-BEFF-406E-973D-E925F97AE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2C19A0B6-75F5-432E-A55C-FD0D6D8F2A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658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9A41B-3A16-447C-8DF3-F67489DA61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DB13EF95-CFD2-433A-B82C-280DCBD2A978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44C91-FB9F-49C7-B95E-9E8248855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97D66-3A9C-4632-B143-32D38AEBA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6040267B-FA46-48EC-9766-7B3066CFE6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6448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4220D-5185-4052-9096-5442AF521F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E5BB2403-5E88-4C90-90D2-5E7B15DD498A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44C39-A490-41E4-8C83-9D8715037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BD1AD-876B-4BC0-BA6A-3A698776E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67B9D772-FE85-45F4-832A-B6541A3CCD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6492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427AD-EE80-478A-94DC-AF454EE2A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7090B1AE-37CB-4E60-A698-C1B5E626D1F5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EA099-8118-40C4-A017-3821D038C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95FF8-3263-4E6F-82E1-9BA4E8C2B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A8F7F882-0C7C-49B8-B890-9F1CD0A056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32360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385DA-858A-4373-973F-D2A9F680BA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BA255D2-A455-463E-91F4-18FB88128EF3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5E9908-2E7E-4606-ACDC-2611926D7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CD5C78-6839-45CC-89C6-01B750217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C3785F3D-AB3A-4BA7-A856-8B18938E15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45945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6F999F-9C7A-4DE9-B5A6-474AA41D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93634AF0-62F5-4338-A7DA-3C13615A0210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9FE846-DC24-445F-B762-17931B2A1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A53321-906D-44A7-BB14-CB20357DC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E917DF4A-8BF6-40B0-A94C-5580E580E5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7417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E5C2B6-AC1B-4B87-8866-545D8005C4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3774F8EC-DD2B-43B6-8AE3-82AF73414FC3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E461D9-E25E-4C26-8C2C-D4FF5613E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C9F3AF-7E46-4963-BE4F-379DB7522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DDCF54F9-8A5F-42D3-87A5-2C54B517D2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48893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3F48A4-8BAF-460C-81ED-02CC19DFCA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9E943ABE-063C-470B-BF70-B0C0408A5807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7149EA-42E1-4E84-8EB2-F9A52D14C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D027FA-2113-4264-9ECA-9BF3A8286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79F8D986-7078-4900-9D57-4F245D9050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0714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CE113-B0BE-48AA-BF22-F7E26C3F7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C9811-18EA-4A27-B134-5D50DFF85BEA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3713A-E4BF-462D-8AC4-BBD8092A0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22E593-402B-4A99-8F97-7640E0E1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7DCE8-2A74-4C7D-962E-941CCCB4FF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65146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793A8-3043-407D-8FE8-B11CE71E5F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F24B58D7-29AA-4246-BF9A-70F028F8445D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AF137-86C8-4A7E-816F-272CF874C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AA710-5F63-4D93-B42C-1713B990E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EC727F6-DE94-4682-9727-50C6067B70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80118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4CEB35-E72C-4897-A914-0CE56DEE42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3EF3A129-8746-42EF-A802-20A5CC6671D6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6097A-28CD-4DC1-A7E1-C79ECC586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4849FE-A7AD-4094-ADFB-A8AC5E40C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08C883CE-2D35-4C19-B12A-8509C3C7CF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51157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FAF26-2A60-407E-A9D5-CDF67F9164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64D26ABA-D44F-4CE8-8DDC-419FC830A50A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D4BC1-0B78-4082-A53D-B0F70BA74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D397F-9202-4CBC-A4B9-0D83DA04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4444DA92-0F3B-4895-8624-B81D36192C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9571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5BD2C-FF43-4F60-BF5C-6B57668E9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B8AEDB65-D989-4517-A438-9EF7298F5B38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97FA3-0CDC-4B41-AFF0-CBAB41AA3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587E2-AAB0-4E26-966F-A71844C89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B4D57165-5CA6-477A-9711-41A5D8272A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62487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6D034-15E6-4880-9A25-5925C7B830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854A60D0-3361-4E4E-9745-0B66C288000F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16DD2-BBC9-48A9-B320-39CC24591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B5E08-87B7-427F-BFC0-318083AC2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BF08956E-E845-4E7B-938A-3E1DC11B44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10752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806E0-9A29-4C67-B82D-79C77573E0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D2ACD989-4D20-469B-B625-996298E383A8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A5591-567D-4CB8-92A3-229E110AF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FE7D1-EAC7-4C9D-A093-7BDD15615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A764BF55-8230-4952-8882-F64D27292F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71998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64739-FAEE-4125-BEF2-7CB684793B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C5359887-8F0B-4861-A643-B45734FFCEF5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4DD68-A6C6-4E0E-BC6F-BCE877CC5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8515D-887D-4F5D-9C53-1C52E562A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A9FCBF62-9533-4821-9F7C-95BF7E247C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5814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F8E24-01C1-4B81-B1B6-671ACC645A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70F31AF1-9F81-4733-B5B1-0FFFCDD86C5E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E2ADA-99E9-4E38-9201-04AFD59AD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8B8F4-6947-4624-9A18-9D04907AA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17803007-D1CD-42DE-A43B-6089E455F2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502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1E1FA4-EB0F-4FC2-B85A-DFFDD47EE7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7D711435-DCF5-4BC0-B507-E5EC87F2C09E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9A48C1-27F5-4331-9E31-0674A4ADD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0F2332-D4AC-419F-89E3-29C06927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510DA2F9-130F-4973-B5FE-EB06A2AA52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80134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FD87E4-7D4A-46C9-AEF4-39584C1DF6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A80B31E7-94DD-4FA1-93F9-1756D4AE896A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2B3C93-5D7B-4147-B658-37B0762E0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354A56-51F6-4405-B968-5F697D031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6608A6DB-FC80-4EEF-943E-89C158AA3F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22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089DB7-EECA-4D0D-A310-9A8C67A0D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FD4E7-D96C-4B1E-9D5E-4D054BA4653F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B0A98-945E-4A9C-A677-569EE913B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7F48B9F-C866-42D5-86A3-121CB9FFA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781F-22C3-46F6-BA2D-EE32AC5B86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16265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E4EBA0-CA23-4191-A73E-BA4762A9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F6C24165-BB9F-4D79-8D4E-741C658DC6E0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6254ED-2528-47D6-8196-7804644F4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28CC7D-A3AA-405C-B857-D88377A34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FE61AD5C-D66C-4D59-907E-013566CEB8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360306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5B2313-9CAC-4369-A78A-8D46F542D7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7E000FA8-E5E8-4F1E-9599-0B320BD8B204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8F2D0-CCD7-4A21-BFD7-9836C28C6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06B90-BDA7-4621-94CA-F19960A6D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1FBC4A58-A5D8-41E8-BA21-B96A835BEC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074211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0D83C-AC56-4F1A-B54C-B6C51940BE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C105BBB6-B0BB-4129-BE4B-35A1FA9C65BA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D63651-7C6A-44AA-A533-4DB9D536F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21B219-2D57-4FBF-993E-89A21EB27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C142869D-E228-4404-8313-33418DD2E2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3713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DC14D-07F3-46B8-9A5C-026E497EFF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1E53F5DF-826C-469A-8E40-6AB8A6626773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AFE3B-5B1B-46D1-A284-4AAD34C20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CD07C-88AE-49F9-9342-3D3DD2EB5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B4A31DFA-3E92-4F7F-9063-51D609B83B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24988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A8BB6-FC7A-4E8C-9B6C-9F8163E7BB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fld id="{6956E677-B420-4523-B421-9F36C9B220C8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69ECF-78DA-49D0-8FFC-E14F46C98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33031-288C-46EE-BE5D-956EE538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/>
            </a:lvl1pPr>
          </a:lstStyle>
          <a:p>
            <a:pPr>
              <a:defRPr/>
            </a:pPr>
            <a:fld id="{7CE4075A-1F66-4096-ABAC-9D3E1B088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715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49CFEA8-9A1F-41BC-A843-01484CA64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8E783-41DB-40EC-BCC9-25159FA693B6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808B0F2-8811-4507-834E-2D8CAE239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E719B55-8030-4B20-94D8-2B810BFD4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3376-3065-4E16-9F3F-47AEDFA1C3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756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1248346-E004-4649-AD1B-759C770A7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E8377-941B-4B64-B930-C71167F78765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9227C3E-39B5-44D3-B475-CDFF373BA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02C5F58-75F8-4A21-9F32-D025B28EF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68F67-247D-4F4A-A850-824E72DAC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57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8403113-AB7F-48A3-A3C1-C823D364C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1A43C-AF65-40CB-B164-23E4F706CF78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D77E83E-1D3B-4119-B9D5-42A68AAA4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87C6203-3AC2-4D9D-BF6D-5EA6336AF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23A6-0E43-4647-99EE-2F6245EFFF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366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DBEB9C-9AFC-4092-B680-AEB3D2DBE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3CF28-DB06-4C46-8380-76F9A969A43C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A06FD1-A3C2-4CB0-A9E5-55E4721D1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CAB105C-904A-4874-AB1F-D453B83E8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CA3C4-9BA1-4F11-A0BC-0835995C2D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0754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77D957-4574-4C6D-ADD2-76ABB2FAA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C831E-CF21-496E-8FA8-1F5BBCBA8AC2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20F6F8-FF4A-4A98-83C2-60F72D319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F2D5B8-5058-449E-BB79-2B1C2CB9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97D24-8D89-47D1-8B1E-E6DF98D48C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03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C39D8-85EE-48F0-9681-5402DBF50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2EE126-C179-4FA0-921C-1C5D0D041DCF}" type="datetimeFigureOut">
              <a:rPr lang="en-US"/>
              <a:pPr>
                <a:defRPr/>
              </a:pPr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13EDB-87E6-455C-9CED-3B11892E75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72346-7E29-4075-B3A3-65BC474F6A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F94B74F-D71C-4BC3-8E68-3C16FAA7DC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29" name="Picture 6">
            <a:extLst>
              <a:ext uri="{FF2B5EF4-FFF2-40B4-BE49-F238E27FC236}">
                <a16:creationId xmlns:a16="http://schemas.microsoft.com/office/drawing/2014/main" id="{F530E1FA-8E14-4C71-9102-8DAB9D9A5EE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12192000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5" r:id="rId4"/>
    <p:sldLayoutId id="2147484096" r:id="rId5"/>
    <p:sldLayoutId id="2147484097" r:id="rId6"/>
    <p:sldLayoutId id="2147484098" r:id="rId7"/>
    <p:sldLayoutId id="2147484099" r:id="rId8"/>
    <p:sldLayoutId id="2147484100" r:id="rId9"/>
    <p:sldLayoutId id="2147484101" r:id="rId10"/>
    <p:sldLayoutId id="214748410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EC3EDDAB-B0CE-4BC3-90A6-449E0E31B12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12192000" cy="685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3" r:id="rId1"/>
    <p:sldLayoutId id="2147484104" r:id="rId2"/>
    <p:sldLayoutId id="2147484105" r:id="rId3"/>
    <p:sldLayoutId id="2147484106" r:id="rId4"/>
    <p:sldLayoutId id="2147484107" r:id="rId5"/>
    <p:sldLayoutId id="2147484108" r:id="rId6"/>
    <p:sldLayoutId id="2147484109" r:id="rId7"/>
    <p:sldLayoutId id="2147484110" r:id="rId8"/>
    <p:sldLayoutId id="2147484111" r:id="rId9"/>
    <p:sldLayoutId id="2147484112" r:id="rId10"/>
    <p:sldLayoutId id="21474841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D63084-F092-489A-8D8A-7D3961EF6C19}"/>
              </a:ext>
            </a:extLst>
          </p:cNvPr>
          <p:cNvCxnSpPr/>
          <p:nvPr userDrawn="1"/>
        </p:nvCxnSpPr>
        <p:spPr>
          <a:xfrm>
            <a:off x="457200" y="457200"/>
            <a:ext cx="11277600" cy="0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13">
            <a:extLst>
              <a:ext uri="{FF2B5EF4-FFF2-40B4-BE49-F238E27FC236}">
                <a16:creationId xmlns:a16="http://schemas.microsoft.com/office/drawing/2014/main" id="{4B997D0D-0E5F-45AE-9C05-EF0315EA10A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219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4" r:id="rId1"/>
    <p:sldLayoutId id="2147484115" r:id="rId2"/>
    <p:sldLayoutId id="2147484116" r:id="rId3"/>
    <p:sldLayoutId id="2147484117" r:id="rId4"/>
    <p:sldLayoutId id="2147484118" r:id="rId5"/>
    <p:sldLayoutId id="2147484119" r:id="rId6"/>
    <p:sldLayoutId id="2147484120" r:id="rId7"/>
    <p:sldLayoutId id="2147484121" r:id="rId8"/>
    <p:sldLayoutId id="2147484122" r:id="rId9"/>
    <p:sldLayoutId id="2147484123" r:id="rId10"/>
    <p:sldLayoutId id="21474841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125" r:id="rId1"/>
    <p:sldLayoutId id="2147484126" r:id="rId2"/>
    <p:sldLayoutId id="2147484127" r:id="rId3"/>
    <p:sldLayoutId id="2147484128" r:id="rId4"/>
    <p:sldLayoutId id="2147484129" r:id="rId5"/>
    <p:sldLayoutId id="2147484130" r:id="rId6"/>
    <p:sldLayoutId id="2147484131" r:id="rId7"/>
    <p:sldLayoutId id="2147484132" r:id="rId8"/>
    <p:sldLayoutId id="2147484133" r:id="rId9"/>
    <p:sldLayoutId id="2147484134" r:id="rId10"/>
    <p:sldLayoutId id="21474841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A695FF00-2D90-4205-AE38-79728E186000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3124200" y="1806575"/>
            <a:ext cx="67818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sz="3000" dirty="0">
                <a:solidFill>
                  <a:schemeClr val="bg1"/>
                </a:solidFill>
                <a:latin typeface="Helvetica" panose="020B0604020202020204" pitchFamily="34" charset="0"/>
              </a:rPr>
              <a:t>U.S. Constitutional Law I(D)</a:t>
            </a:r>
            <a:br>
              <a:rPr lang="en-US" altLang="en-US" sz="3000" dirty="0">
                <a:solidFill>
                  <a:schemeClr val="bg1"/>
                </a:solidFill>
                <a:latin typeface="Helvetica" panose="020B0604020202020204" pitchFamily="34" charset="0"/>
              </a:rPr>
            </a:br>
            <a:r>
              <a:rPr lang="en-US" altLang="en-US" sz="3000" dirty="0">
                <a:solidFill>
                  <a:schemeClr val="bg1"/>
                </a:solidFill>
                <a:latin typeface="Helvetica" panose="020B0604020202020204" pitchFamily="34" charset="0"/>
              </a:rPr>
              <a:t>Spring 2026</a:t>
            </a:r>
          </a:p>
        </p:txBody>
      </p:sp>
      <p:sp>
        <p:nvSpPr>
          <p:cNvPr id="37891" name="Subtitle 2">
            <a:extLst>
              <a:ext uri="{FF2B5EF4-FFF2-40B4-BE49-F238E27FC236}">
                <a16:creationId xmlns:a16="http://schemas.microsoft.com/office/drawing/2014/main" id="{C76881A4-F014-4FAC-8D2A-85254B147A11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3200400" y="3733800"/>
            <a:ext cx="6705600" cy="1295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buFont typeface="Arial" charset="0"/>
              <a:buNone/>
              <a:defRPr/>
            </a:pPr>
            <a:r>
              <a:rPr lang="en-US" sz="3000" dirty="0">
                <a:solidFill>
                  <a:schemeClr val="bg1">
                    <a:lumMod val="65000"/>
                  </a:schemeClr>
                </a:solidFill>
                <a:latin typeface="Helvetica" pitchFamily="34" charset="0"/>
              </a:rPr>
              <a:t>Optional: Luther v. Borden and the Dorr Rebellion</a:t>
            </a:r>
          </a:p>
          <a:p>
            <a:pPr algn="l" eaLnBrk="1" hangingPunct="1">
              <a:buFont typeface="Arial" charset="0"/>
              <a:buNone/>
              <a:defRPr/>
            </a:pPr>
            <a:endParaRPr lang="en-US" sz="3000" dirty="0">
              <a:solidFill>
                <a:schemeClr val="bg1">
                  <a:lumMod val="65000"/>
                </a:schemeClr>
              </a:solidFill>
              <a:latin typeface="Helvetica" pitchFamily="34" charset="0"/>
            </a:endParaRPr>
          </a:p>
          <a:p>
            <a:pPr algn="l" eaLnBrk="1" hangingPunct="1">
              <a:buFont typeface="Arial" charset="0"/>
              <a:buNone/>
              <a:defRPr/>
            </a:pPr>
            <a:endParaRPr lang="en-US" sz="3000" dirty="0">
              <a:solidFill>
                <a:schemeClr val="bg1">
                  <a:lumMod val="65000"/>
                </a:schemeClr>
              </a:solidFill>
              <a:latin typeface="Helvetica" pitchFamily="34" charset="0"/>
            </a:endParaRPr>
          </a:p>
        </p:txBody>
      </p:sp>
      <p:sp>
        <p:nvSpPr>
          <p:cNvPr id="39940" name="Subtitle 2">
            <a:extLst>
              <a:ext uri="{FF2B5EF4-FFF2-40B4-BE49-F238E27FC236}">
                <a16:creationId xmlns:a16="http://schemas.microsoft.com/office/drawing/2014/main" id="{2546D74B-8429-4FA3-9072-50FD43BBC05E}"/>
              </a:ext>
            </a:extLst>
          </p:cNvPr>
          <p:cNvSpPr txBox="1">
            <a:spLocks/>
          </p:cNvSpPr>
          <p:nvPr/>
        </p:nvSpPr>
        <p:spPr bwMode="auto">
          <a:xfrm>
            <a:off x="2781300" y="5867400"/>
            <a:ext cx="6629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>
              <a:solidFill>
                <a:schemeClr val="bg1"/>
              </a:solidFill>
              <a:latin typeface="Helvetica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E612F7-2582-4C94-95A6-9928388EC19B}"/>
              </a:ext>
            </a:extLst>
          </p:cNvPr>
          <p:cNvSpPr txBox="1"/>
          <p:nvPr/>
        </p:nvSpPr>
        <p:spPr>
          <a:xfrm>
            <a:off x="304800" y="0"/>
            <a:ext cx="11582400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Luther v. Borden/Dorr Rebellion (1841-1842)</a:t>
            </a:r>
          </a:p>
          <a:p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1843: Dorr sentenced to life imprisonment for treason in state court</a:t>
            </a:r>
          </a:p>
          <a:p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1843: Lower federal court finds for defendants in trespass case: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Luther asserted trespass by members of King’s forces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Defendants asserted trespass justified as part of RI government militia efforts to put down rebellion</a:t>
            </a:r>
          </a:p>
          <a:p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1844: U.S. Presidential election: RI electorate increased by 50% compared to 1840 election.</a:t>
            </a:r>
          </a:p>
          <a:p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1845: Dorr Released; civil rights later restored and conviction set aside.</a:t>
            </a:r>
          </a:p>
          <a:p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1849: Luther v. Borden decided in Supreme Court</a:t>
            </a:r>
          </a:p>
          <a:p>
            <a:endParaRPr lang="en-US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373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E612F7-2582-4C94-95A6-9928388EC19B}"/>
              </a:ext>
            </a:extLst>
          </p:cNvPr>
          <p:cNvSpPr txBox="1"/>
          <p:nvPr/>
        </p:nvSpPr>
        <p:spPr>
          <a:xfrm>
            <a:off x="304800" y="0"/>
            <a:ext cx="11582400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Luther v. Borden/Dorr Rebellion (1841-1842)</a:t>
            </a:r>
          </a:p>
          <a:p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Luther v. Borden (CB 139):</a:t>
            </a:r>
          </a:p>
          <a:p>
            <a:endParaRPr lang="en-US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Lawsuit raises political question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Congress has the power of recognition of state governments, through power, through seating/not seating representatives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Suppose President had called out militia to support one government or the other: should the Court question that decision?</a:t>
            </a:r>
          </a:p>
          <a:p>
            <a:endParaRPr lang="en-US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448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E612F7-2582-4C94-95A6-9928388EC19B}"/>
              </a:ext>
            </a:extLst>
          </p:cNvPr>
          <p:cNvSpPr txBox="1"/>
          <p:nvPr/>
        </p:nvSpPr>
        <p:spPr>
          <a:xfrm>
            <a:off x="152400" y="0"/>
            <a:ext cx="1173480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Article IV § 4</a:t>
            </a:r>
          </a:p>
          <a:p>
            <a:endParaRPr lang="en-US" sz="3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</a:pPr>
            <a:r>
              <a:rPr lang="en-US" sz="3600" b="0" i="0" dirty="0">
                <a:solidFill>
                  <a:srgbClr val="000000"/>
                </a:solidFill>
                <a:effectLst/>
                <a:latin typeface="Publico"/>
              </a:rPr>
              <a:t>The United States shall guarantee to every State in this Union a Republican Form of Government, and shall protect each of them against Invasion; and on Application of the Legislature, or of the Executive (when the Legislature cannot be convened) against domestic Violence.</a:t>
            </a:r>
            <a:endParaRPr lang="en-US" sz="36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483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E612F7-2582-4C94-95A6-9928388EC19B}"/>
              </a:ext>
            </a:extLst>
          </p:cNvPr>
          <p:cNvSpPr txBox="1"/>
          <p:nvPr/>
        </p:nvSpPr>
        <p:spPr>
          <a:xfrm>
            <a:off x="304800" y="0"/>
            <a:ext cx="115824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Luther v. Borden/Dorr Rebellion (1841-1842) (CB 139)</a:t>
            </a:r>
          </a:p>
          <a:p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Struggle for power between rural landowning interests and urban interests</a:t>
            </a:r>
          </a:p>
          <a:p>
            <a:endParaRPr lang="en-US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Colonial times: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Voting limited to White males who owned real property worth at least $134 (figure set in 1798)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Relatively democratic in one sense: largely agricultural population, small farms, so most White males (80% of adult White male population) could vote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Excluded: women, Black people</a:t>
            </a:r>
          </a:p>
          <a:p>
            <a:endParaRPr lang="en-US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299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E612F7-2582-4C94-95A6-9928388EC19B}"/>
              </a:ext>
            </a:extLst>
          </p:cNvPr>
          <p:cNvSpPr txBox="1"/>
          <p:nvPr/>
        </p:nvSpPr>
        <p:spPr>
          <a:xfrm>
            <a:off x="304800" y="0"/>
            <a:ext cx="115824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Luther v. Borden/Dorr Rebellion (1841-1842)</a:t>
            </a:r>
          </a:p>
          <a:p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By 1840s: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1633 Colonial Charter still in effect as state’s constitution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200+ years old; outdated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Population much more urban; most White males ineligible to vote (11,000 out of 26,000 White males could vote)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Landowning elites blocked efforts to expand voting rights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Small Black population (&lt;3%) mainly in Providence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Something on the order of 1,000 in Providence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Fair degree of property ownership but subjected to systematic discrimination</a:t>
            </a:r>
          </a:p>
          <a:p>
            <a:endParaRPr lang="en-US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693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E612F7-2582-4C94-95A6-9928388EC19B}"/>
              </a:ext>
            </a:extLst>
          </p:cNvPr>
          <p:cNvSpPr txBox="1"/>
          <p:nvPr/>
        </p:nvSpPr>
        <p:spPr>
          <a:xfrm>
            <a:off x="304800" y="0"/>
            <a:ext cx="11582400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Luther v. Borden/Dorr Rebellion (1841-1842)</a:t>
            </a:r>
          </a:p>
          <a:p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1841: Two competing Conventions and state constitutions:</a:t>
            </a:r>
          </a:p>
          <a:p>
            <a:endParaRPr lang="en-US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“Freemen’s Convention”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Sanctioned by state legislature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Drafted new constitution with very modest extension of franchise</a:t>
            </a:r>
          </a:p>
          <a:p>
            <a:endParaRPr lang="en-US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356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E612F7-2582-4C94-95A6-9928388EC19B}"/>
              </a:ext>
            </a:extLst>
          </p:cNvPr>
          <p:cNvSpPr txBox="1"/>
          <p:nvPr/>
        </p:nvSpPr>
        <p:spPr>
          <a:xfrm>
            <a:off x="304800" y="0"/>
            <a:ext cx="11582400" cy="6663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Luther v. Borden/Dorr Rebellion (1841-1842)</a:t>
            </a:r>
          </a:p>
          <a:p>
            <a:r>
              <a:rPr lang="en-US" sz="2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“People’s Convention”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Initiated by John Dorr and supporters; not authorized by Rhode Island law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Elections to Convention held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Voting advertised as for all men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 practice Black people turned away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Black community in Providence presented petition for franchise at the Convention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 abolitionists supported petition; defeated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Franchise extended to all White men with year’s residence, with Dorr’s agreement (a switch from his earlier position)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Promise of statewide vote after adoption of new convention, on question of Black suffrage</a:t>
            </a:r>
          </a:p>
        </p:txBody>
      </p:sp>
    </p:spTree>
    <p:extLst>
      <p:ext uri="{BB962C8B-B14F-4D97-AF65-F5344CB8AC3E}">
        <p14:creationId xmlns:p14="http://schemas.microsoft.com/office/powerpoint/2010/main" val="4171100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E612F7-2582-4C94-95A6-9928388EC19B}"/>
              </a:ext>
            </a:extLst>
          </p:cNvPr>
          <p:cNvSpPr txBox="1"/>
          <p:nvPr/>
        </p:nvSpPr>
        <p:spPr>
          <a:xfrm>
            <a:off x="304800" y="0"/>
            <a:ext cx="11582400" cy="5493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Luther v. Borden/Dorr Rebellion (1841-1842)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January 1842: In statewide vote, People’s Convention constitution approved by 13,944 in favor, 52 against.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March 1842: Freeman’s Convention loses by 8,689 (against) and 8,013 (for)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April 1842: Rival elections for governor: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State: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Election leads to Samuel King as governor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People’s Convention Group: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Election leads to John Dorr as governor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7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308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E612F7-2582-4C94-95A6-9928388EC19B}"/>
              </a:ext>
            </a:extLst>
          </p:cNvPr>
          <p:cNvSpPr txBox="1"/>
          <p:nvPr/>
        </p:nvSpPr>
        <p:spPr>
          <a:xfrm>
            <a:off x="304800" y="0"/>
            <a:ext cx="115824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Luther v. Borden/Dorr Rebellion (1841-1842)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May 1842: King declares martial law; legislature requests federal troops to put down People’s Convention.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President Tyler declines but holds out prospect of federal enforcement of Guarantee clause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Dorr leads attack on state arsenal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King defeats them with assistance of state militia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Some 200 or so of the troops supporting King were members of Providence Black community </a:t>
            </a:r>
          </a:p>
        </p:txBody>
      </p:sp>
    </p:spTree>
    <p:extLst>
      <p:ext uri="{BB962C8B-B14F-4D97-AF65-F5344CB8AC3E}">
        <p14:creationId xmlns:p14="http://schemas.microsoft.com/office/powerpoint/2010/main" val="4275614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E612F7-2582-4C94-95A6-9928388EC19B}"/>
              </a:ext>
            </a:extLst>
          </p:cNvPr>
          <p:cNvSpPr txBox="1"/>
          <p:nvPr/>
        </p:nvSpPr>
        <p:spPr>
          <a:xfrm>
            <a:off x="304800" y="0"/>
            <a:ext cx="11582400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Luther v. Borden/Dorr Rebellion (1841-1842)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September 1842: state extends suffrage in new constitution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New electorate: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Expressly includes Black males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All native born males owning real property of at least $134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All native born males who didn’t own land eligible if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Owned $134 in personal property and paid poll tax ($1/about $30 today))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Had two years’ residency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Naturalized males required to have $134 in real property (aimed at excluding Irish)</a:t>
            </a:r>
          </a:p>
          <a:p>
            <a:endParaRPr lang="en-US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274832"/>
      </p:ext>
    </p:extLst>
  </p:cSld>
  <p:clrMapOvr>
    <a:masterClrMapping/>
  </p:clrMapOvr>
</p:sld>
</file>

<file path=ppt/theme/theme1.xml><?xml version="1.0" encoding="utf-8"?>
<a:theme xmlns:a="http://schemas.openxmlformats.org/drawingml/2006/main" name="UM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M Templat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UM Template 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BLANK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15256</TotalTime>
  <Words>767</Words>
  <Application>Microsoft Office PowerPoint</Application>
  <PresentationFormat>Widescreen</PresentationFormat>
  <Paragraphs>75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Helvetica</vt:lpstr>
      <vt:lpstr>Publico</vt:lpstr>
      <vt:lpstr>Verdana</vt:lpstr>
      <vt:lpstr>UM Template</vt:lpstr>
      <vt:lpstr>UM Template 2</vt:lpstr>
      <vt:lpstr>UM Template 3</vt:lpstr>
      <vt:lpstr>BLANK1</vt:lpstr>
      <vt:lpstr>U.S. Constitutional Law I(D) Spring 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Miami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k.corrales</dc:creator>
  <cp:lastModifiedBy>Schnably, Stephen J.</cp:lastModifiedBy>
  <cp:revision>344</cp:revision>
  <cp:lastPrinted>2020-08-27T17:14:59Z</cp:lastPrinted>
  <dcterms:created xsi:type="dcterms:W3CDTF">2009-06-09T16:07:11Z</dcterms:created>
  <dcterms:modified xsi:type="dcterms:W3CDTF">2026-02-20T21:50:17Z</dcterms:modified>
</cp:coreProperties>
</file>